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781800" cy="9926638"/>
  <p:defaultTextStyle>
    <a:defPPr>
      <a:defRPr lang="ru-RU"/>
    </a:defPPr>
    <a:lvl1pPr marL="0" algn="l" defTabSz="95771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55" algn="l" defTabSz="95771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711" algn="l" defTabSz="95771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567" algn="l" defTabSz="95771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422" algn="l" defTabSz="95771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278" algn="l" defTabSz="95771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133" algn="l" defTabSz="95771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989" algn="l" defTabSz="95771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0845" algn="l" defTabSz="95771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78" y="-31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1" y="274640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5" y="4406902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5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5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1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5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4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2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1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98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8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1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4"/>
            <a:ext cx="4376870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55" indent="0">
              <a:buNone/>
              <a:defRPr sz="2100" b="1"/>
            </a:lvl2pPr>
            <a:lvl3pPr marL="957711" indent="0">
              <a:buNone/>
              <a:defRPr sz="1900" b="1"/>
            </a:lvl3pPr>
            <a:lvl4pPr marL="1436567" indent="0">
              <a:buNone/>
              <a:defRPr sz="1700" b="1"/>
            </a:lvl4pPr>
            <a:lvl5pPr marL="1915422" indent="0">
              <a:buNone/>
              <a:defRPr sz="1700" b="1"/>
            </a:lvl5pPr>
            <a:lvl6pPr marL="2394278" indent="0">
              <a:buNone/>
              <a:defRPr sz="1700" b="1"/>
            </a:lvl6pPr>
            <a:lvl7pPr marL="2873133" indent="0">
              <a:buNone/>
              <a:defRPr sz="1700" b="1"/>
            </a:lvl7pPr>
            <a:lvl8pPr marL="3351989" indent="0">
              <a:buNone/>
              <a:defRPr sz="1700" b="1"/>
            </a:lvl8pPr>
            <a:lvl9pPr marL="3830845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6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4" y="1535114"/>
            <a:ext cx="4378590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55" indent="0">
              <a:buNone/>
              <a:defRPr sz="2100" b="1"/>
            </a:lvl2pPr>
            <a:lvl3pPr marL="957711" indent="0">
              <a:buNone/>
              <a:defRPr sz="1900" b="1"/>
            </a:lvl3pPr>
            <a:lvl4pPr marL="1436567" indent="0">
              <a:buNone/>
              <a:defRPr sz="1700" b="1"/>
            </a:lvl4pPr>
            <a:lvl5pPr marL="1915422" indent="0">
              <a:buNone/>
              <a:defRPr sz="1700" b="1"/>
            </a:lvl5pPr>
            <a:lvl6pPr marL="2394278" indent="0">
              <a:buNone/>
              <a:defRPr sz="1700" b="1"/>
            </a:lvl6pPr>
            <a:lvl7pPr marL="2873133" indent="0">
              <a:buNone/>
              <a:defRPr sz="1700" b="1"/>
            </a:lvl7pPr>
            <a:lvl8pPr marL="3351989" indent="0">
              <a:buNone/>
              <a:defRPr sz="1700" b="1"/>
            </a:lvl8pPr>
            <a:lvl9pPr marL="3830845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4" y="2174876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4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3" y="1435104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55" indent="0">
              <a:buNone/>
              <a:defRPr sz="1200"/>
            </a:lvl2pPr>
            <a:lvl3pPr marL="957711" indent="0">
              <a:buNone/>
              <a:defRPr sz="1100"/>
            </a:lvl3pPr>
            <a:lvl4pPr marL="1436567" indent="0">
              <a:buNone/>
              <a:defRPr sz="1000"/>
            </a:lvl4pPr>
            <a:lvl5pPr marL="1915422" indent="0">
              <a:buNone/>
              <a:defRPr sz="1000"/>
            </a:lvl5pPr>
            <a:lvl6pPr marL="2394278" indent="0">
              <a:buNone/>
              <a:defRPr sz="1000"/>
            </a:lvl6pPr>
            <a:lvl7pPr marL="2873133" indent="0">
              <a:buNone/>
              <a:defRPr sz="1000"/>
            </a:lvl7pPr>
            <a:lvl8pPr marL="3351989" indent="0">
              <a:buNone/>
              <a:defRPr sz="1000"/>
            </a:lvl8pPr>
            <a:lvl9pPr marL="3830845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6" y="4800602"/>
            <a:ext cx="5943600" cy="56673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855" indent="0">
              <a:buNone/>
              <a:defRPr sz="2900"/>
            </a:lvl2pPr>
            <a:lvl3pPr marL="957711" indent="0">
              <a:buNone/>
              <a:defRPr sz="2500"/>
            </a:lvl3pPr>
            <a:lvl4pPr marL="1436567" indent="0">
              <a:buNone/>
              <a:defRPr sz="2100"/>
            </a:lvl4pPr>
            <a:lvl5pPr marL="1915422" indent="0">
              <a:buNone/>
              <a:defRPr sz="2100"/>
            </a:lvl5pPr>
            <a:lvl6pPr marL="2394278" indent="0">
              <a:buNone/>
              <a:defRPr sz="2100"/>
            </a:lvl6pPr>
            <a:lvl7pPr marL="2873133" indent="0">
              <a:buNone/>
              <a:defRPr sz="2100"/>
            </a:lvl7pPr>
            <a:lvl8pPr marL="3351989" indent="0">
              <a:buNone/>
              <a:defRPr sz="2100"/>
            </a:lvl8pPr>
            <a:lvl9pPr marL="3830845" indent="0">
              <a:buNone/>
              <a:defRPr sz="2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6" y="5367340"/>
            <a:ext cx="59436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78855" indent="0">
              <a:buNone/>
              <a:defRPr sz="1200"/>
            </a:lvl2pPr>
            <a:lvl3pPr marL="957711" indent="0">
              <a:buNone/>
              <a:defRPr sz="1100"/>
            </a:lvl3pPr>
            <a:lvl4pPr marL="1436567" indent="0">
              <a:buNone/>
              <a:defRPr sz="1000"/>
            </a:lvl4pPr>
            <a:lvl5pPr marL="1915422" indent="0">
              <a:buNone/>
              <a:defRPr sz="1000"/>
            </a:lvl5pPr>
            <a:lvl6pPr marL="2394278" indent="0">
              <a:buNone/>
              <a:defRPr sz="1000"/>
            </a:lvl6pPr>
            <a:lvl7pPr marL="2873133" indent="0">
              <a:buNone/>
              <a:defRPr sz="1000"/>
            </a:lvl7pPr>
            <a:lvl8pPr marL="3351989" indent="0">
              <a:buNone/>
              <a:defRPr sz="1000"/>
            </a:lvl8pPr>
            <a:lvl9pPr marL="3830845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7"/>
            <a:ext cx="8915400" cy="1143000"/>
          </a:xfrm>
          <a:prstGeom prst="rect">
            <a:avLst/>
          </a:prstGeom>
        </p:spPr>
        <p:txBody>
          <a:bodyPr vert="horz" lIns="95771" tIns="47886" rIns="95771" bIns="4788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5771" tIns="47886" rIns="95771" bIns="4788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5771" tIns="47886" rIns="95771" bIns="4788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2"/>
            <a:ext cx="3136900" cy="365125"/>
          </a:xfrm>
          <a:prstGeom prst="rect">
            <a:avLst/>
          </a:prstGeom>
        </p:spPr>
        <p:txBody>
          <a:bodyPr vert="horz" lIns="95771" tIns="47886" rIns="95771" bIns="4788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5771" tIns="47886" rIns="95771" bIns="4788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711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41" indent="-359141" algn="l" defTabSz="957711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40" indent="-299284" algn="l" defTabSz="957711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39" indent="-239428" algn="l" defTabSz="95771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994" indent="-239428" algn="l" defTabSz="957711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851" indent="-239428" algn="l" defTabSz="957711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706" indent="-239428" algn="l" defTabSz="95771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561" indent="-239428" algn="l" defTabSz="95771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417" indent="-239428" algn="l" defTabSz="95771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272" indent="-239428" algn="l" defTabSz="95771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77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55" algn="l" defTabSz="9577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11" algn="l" defTabSz="9577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67" algn="l" defTabSz="9577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422" algn="l" defTabSz="9577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278" algn="l" defTabSz="9577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133" algn="l" defTabSz="9577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989" algn="l" defTabSz="9577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845" algn="l" defTabSz="9577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25.jpeg"/><Relationship Id="rId3" Type="http://schemas.openxmlformats.org/officeDocument/2006/relationships/image" Target="../media/image19.jpeg"/><Relationship Id="rId7" Type="http://schemas.openxmlformats.org/officeDocument/2006/relationships/image" Target="../media/image3.jpeg"/><Relationship Id="rId12" Type="http://schemas.openxmlformats.org/officeDocument/2006/relationships/image" Target="../media/image7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11" Type="http://schemas.openxmlformats.org/officeDocument/2006/relationships/image" Target="../media/image24.jpeg"/><Relationship Id="rId5" Type="http://schemas.openxmlformats.org/officeDocument/2006/relationships/image" Target="../media/image21.jpeg"/><Relationship Id="rId10" Type="http://schemas.openxmlformats.org/officeDocument/2006/relationships/image" Target="../media/image23.jpeg"/><Relationship Id="rId4" Type="http://schemas.openxmlformats.org/officeDocument/2006/relationships/image" Target="../media/image20.jpeg"/><Relationship Id="rId9" Type="http://schemas.openxmlformats.org/officeDocument/2006/relationships/image" Target="../media/image5.jpeg"/><Relationship Id="rId1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гнутая вверх стрелка 2"/>
          <p:cNvSpPr/>
          <p:nvPr/>
        </p:nvSpPr>
        <p:spPr>
          <a:xfrm rot="21076406">
            <a:off x="4367463" y="1079192"/>
            <a:ext cx="1399296" cy="508938"/>
          </a:xfrm>
          <a:prstGeom prst="curvedDownArrow">
            <a:avLst>
              <a:gd name="adj1" fmla="val 31094"/>
              <a:gd name="adj2" fmla="val 116613"/>
              <a:gd name="adj3" fmla="val 2418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44250">
            <a:off x="8187102" y="4312280"/>
            <a:ext cx="2163243" cy="113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4132" y="116632"/>
            <a:ext cx="8167260" cy="568345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переобучения и повышения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квалификации женщин, находящихся в отпуске по уходу за ребенком в возрасте до трех лет, а также женщин, имеющих детей дошкольного возраста, не состоящих в трудовых отношениях и обратившихся в органы службы занятости</a:t>
            </a:r>
            <a:endParaRPr lang="ru-RU" sz="1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421" y="2787710"/>
            <a:ext cx="2292177" cy="11982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Выгнутая вверх стрелка 13"/>
          <p:cNvSpPr/>
          <p:nvPr/>
        </p:nvSpPr>
        <p:spPr>
          <a:xfrm rot="1021659">
            <a:off x="9393465" y="7828487"/>
            <a:ext cx="1322766" cy="465864"/>
          </a:xfrm>
          <a:prstGeom prst="curved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5771" tIns="47886" rIns="95771" bIns="47886" spcCol="0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51590" y="714407"/>
            <a:ext cx="6774639" cy="650705"/>
          </a:xfrm>
          <a:prstGeom prst="rect">
            <a:avLst/>
          </a:prstGeom>
          <a:noFill/>
        </p:spPr>
        <p:txBody>
          <a:bodyPr wrap="square" lIns="95771" tIns="47886" rIns="95771" bIns="47886" rtlCol="0">
            <a:spAutoFit/>
          </a:bodyPr>
          <a:lstStyle/>
          <a:p>
            <a:pPr algn="ctr"/>
            <a:r>
              <a:rPr lang="ru-RU" sz="1200" b="1" u="sng" dirty="0" smtClean="0"/>
              <a:t>Участниками проекта являются женщины, находящиеся в отпуске по уходу за ребенком до достижения им возраста трех лет, а также женщины, имеющие детей дошкольного  возраста от 0 до 7 лет, не состоящие в трудовых отношениях и обратившихся в органы службы занятости</a:t>
            </a:r>
            <a:endParaRPr lang="ru-RU" sz="1200" b="1" u="sng" dirty="0"/>
          </a:p>
        </p:txBody>
      </p:sp>
      <p:sp>
        <p:nvSpPr>
          <p:cNvPr id="22" name="TextBox 21"/>
          <p:cNvSpPr txBox="1"/>
          <p:nvPr/>
        </p:nvSpPr>
        <p:spPr>
          <a:xfrm>
            <a:off x="249928" y="2475607"/>
            <a:ext cx="1795365" cy="3082140"/>
          </a:xfrm>
          <a:prstGeom prst="rect">
            <a:avLst/>
          </a:prstGeom>
          <a:noFill/>
        </p:spPr>
        <p:txBody>
          <a:bodyPr wrap="square" lIns="95771" tIns="47886" rIns="95771" bIns="47886" rtlCol="0">
            <a:spAutoFit/>
          </a:bodyPr>
          <a:lstStyle/>
          <a:p>
            <a:r>
              <a:rPr lang="ru-RU" sz="1000" dirty="0" smtClean="0"/>
              <a:t>Для женщин, имеющих детей дошкольного возраста, не состоящих в трудовых отношениях и обратившихся в органы службы занятости, в период обучения предусмотрена выплата </a:t>
            </a:r>
            <a:r>
              <a:rPr lang="ru-RU" sz="1000" b="1" u="sng" dirty="0" smtClean="0"/>
              <a:t>стипендии</a:t>
            </a:r>
            <a:r>
              <a:rPr lang="ru-RU" sz="1000" dirty="0" smtClean="0"/>
              <a:t>, которая равна минимальному размеру оплаты труда в </a:t>
            </a:r>
            <a:r>
              <a:rPr lang="ru-RU" sz="1000" dirty="0" smtClean="0"/>
              <a:t>соответствии </a:t>
            </a:r>
            <a:r>
              <a:rPr lang="ru-RU" sz="1000" dirty="0" smtClean="0"/>
              <a:t>с ФЗ от 19 июня 2000 г. «О минимальном размере оплаты труда» и составляет 12 </a:t>
            </a:r>
            <a:r>
              <a:rPr lang="en-US" sz="1000" dirty="0" smtClean="0"/>
              <a:t>1</a:t>
            </a:r>
            <a:r>
              <a:rPr lang="ru-RU" sz="1000" dirty="0" smtClean="0"/>
              <a:t>30 рублей</a:t>
            </a:r>
            <a:r>
              <a:rPr lang="ru-RU" sz="1000" dirty="0"/>
              <a:t>.</a:t>
            </a:r>
            <a:endParaRPr lang="ru-RU" sz="1000" dirty="0" smtClean="0"/>
          </a:p>
          <a:p>
            <a:r>
              <a:rPr lang="ru-RU" sz="1000" dirty="0" smtClean="0"/>
              <a:t>Стипендия выплачивается ежемесячно за дни фактического обучения</a:t>
            </a:r>
          </a:p>
          <a:p>
            <a:endParaRPr lang="ru-RU" sz="1200" dirty="0" smtClean="0"/>
          </a:p>
          <a:p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2015389" y="2095562"/>
            <a:ext cx="3051722" cy="450650"/>
          </a:xfrm>
          <a:prstGeom prst="rect">
            <a:avLst/>
          </a:prstGeom>
          <a:noFill/>
        </p:spPr>
        <p:txBody>
          <a:bodyPr wrap="square" lIns="95771" tIns="47886" rIns="95771" bIns="47886" rtlCol="0">
            <a:spAutoFit/>
          </a:bodyPr>
          <a:lstStyle/>
          <a:p>
            <a:r>
              <a:rPr lang="ru-RU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1100" dirty="0"/>
          </a:p>
          <a:p>
            <a:endParaRPr lang="ru-RU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2476589" y="1513332"/>
            <a:ext cx="2304256" cy="3651894"/>
          </a:xfrm>
          <a:prstGeom prst="rect">
            <a:avLst/>
          </a:prstGeom>
          <a:noFill/>
        </p:spPr>
        <p:txBody>
          <a:bodyPr wrap="square" lIns="80897" tIns="40448" rIns="80897" bIns="40448" rtlCol="0">
            <a:spAutoFit/>
          </a:bodyPr>
          <a:lstStyle/>
          <a:p>
            <a:r>
              <a:rPr lang="ru-RU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Женщина желающая пройти обучение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обращается  в</a:t>
            </a:r>
          </a:p>
          <a:p>
            <a:r>
              <a:rPr lang="ru-RU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</a:t>
            </a:r>
            <a:r>
              <a:rPr lang="ru-RU" sz="1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ЗАНЯТОСТИ </a:t>
            </a:r>
            <a:r>
              <a:rPr lang="ru-RU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НАСЕЛЕНИЯ, </a:t>
            </a:r>
          </a:p>
          <a:p>
            <a:r>
              <a:rPr lang="ru-RU" sz="1000" dirty="0"/>
              <a:t>к</a:t>
            </a:r>
            <a:r>
              <a:rPr lang="ru-RU" sz="1000" dirty="0" smtClean="0"/>
              <a:t>оторый в свою очередь: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000" dirty="0" smtClean="0"/>
              <a:t>проводит профилирование и консультирование в целях подбора образовательной программы,  выбирает наиболее подходящий по уровню квалификации, форме и срокам обучения вариант;</a:t>
            </a:r>
            <a:endParaRPr lang="ru-RU" sz="1000" dirty="0"/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000" dirty="0" smtClean="0"/>
              <a:t>заключает с женщиной и образовательной организацией, участвующей в региональном проекте договор на обучение (</a:t>
            </a:r>
            <a:r>
              <a:rPr lang="ru-RU" sz="1000" dirty="0"/>
              <a:t>в </a:t>
            </a:r>
            <a:r>
              <a:rPr lang="ru-RU" sz="1000" dirty="0" smtClean="0"/>
              <a:t>соответствии </a:t>
            </a:r>
            <a:r>
              <a:rPr lang="ru-RU" sz="1000" dirty="0"/>
              <a:t>с </a:t>
            </a:r>
            <a:r>
              <a:rPr lang="ru-RU" sz="1000" dirty="0" smtClean="0"/>
              <a:t>Федеральным законом </a:t>
            </a:r>
            <a:r>
              <a:rPr lang="ru-RU" sz="1000" dirty="0"/>
              <a:t>от 05.04.2013  №44-ФЗ</a:t>
            </a:r>
            <a:r>
              <a:rPr lang="ru-RU" sz="1000" dirty="0" smtClean="0"/>
              <a:t>);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000" dirty="0"/>
              <a:t>ж</a:t>
            </a:r>
            <a:r>
              <a:rPr lang="ru-RU" sz="1000" dirty="0" smtClean="0"/>
              <a:t>енщина получает направление в образовательную организацию;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000" dirty="0"/>
              <a:t>с</a:t>
            </a:r>
            <a:r>
              <a:rPr lang="ru-RU" sz="1000" dirty="0" smtClean="0"/>
              <a:t>редний срок обучения – 3 месяца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endParaRPr lang="ru-RU" sz="800" dirty="0" smtClean="0"/>
          </a:p>
          <a:p>
            <a:pPr marL="151682" indent="-151682">
              <a:buFont typeface="Wingdings" panose="05000000000000000000" pitchFamily="2" charset="2"/>
              <a:buChar char="ü"/>
            </a:pPr>
            <a:endParaRPr lang="ru-RU" sz="600" dirty="0"/>
          </a:p>
          <a:p>
            <a:pPr algn="r"/>
            <a:endParaRPr lang="ru-RU" sz="11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ru-RU" sz="1100" dirty="0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2534" y="7763633"/>
            <a:ext cx="912175" cy="59557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421" y="5739839"/>
            <a:ext cx="1207564" cy="960615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4027" y="5739840"/>
            <a:ext cx="697485" cy="960614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7512421" y="4016677"/>
            <a:ext cx="2357246" cy="1774457"/>
          </a:xfrm>
          <a:prstGeom prst="rect">
            <a:avLst/>
          </a:prstGeom>
          <a:noFill/>
        </p:spPr>
        <p:txBody>
          <a:bodyPr wrap="square" lIns="80897" tIns="40448" rIns="80897" bIns="40448" rtlCol="0">
            <a:spAutoFit/>
          </a:bodyPr>
          <a:lstStyle/>
          <a:p>
            <a:r>
              <a:rPr lang="ru-RU" sz="11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ОРГАНИЗАЦИЯ: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000" dirty="0" smtClean="0"/>
              <a:t>оказывает </a:t>
            </a:r>
            <a:r>
              <a:rPr lang="ru-RU" sz="1000" dirty="0"/>
              <a:t>образовательные </a:t>
            </a:r>
            <a:r>
              <a:rPr lang="ru-RU" sz="1000" dirty="0" smtClean="0"/>
              <a:t>услуги на основании лицензии на осуществление образовательной деятельности;</a:t>
            </a:r>
            <a:endParaRPr lang="ru-RU" sz="1000" dirty="0"/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000" dirty="0" smtClean="0"/>
              <a:t>по </a:t>
            </a:r>
            <a:r>
              <a:rPr lang="ru-RU" sz="1000" dirty="0"/>
              <a:t>окончании </a:t>
            </a:r>
            <a:r>
              <a:rPr lang="ru-RU" sz="1000" dirty="0" smtClean="0"/>
              <a:t>обучения выдает удостоверение о повышении квалификации или диплом профессиональной подготовки</a:t>
            </a:r>
            <a:endParaRPr lang="ru-RU" sz="1000" dirty="0"/>
          </a:p>
          <a:p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7645941" y="1341416"/>
            <a:ext cx="2260060" cy="1466681"/>
          </a:xfrm>
          <a:prstGeom prst="rect">
            <a:avLst/>
          </a:prstGeom>
          <a:noFill/>
        </p:spPr>
        <p:txBody>
          <a:bodyPr wrap="square" lIns="80897" tIns="40448" rIns="80897" bIns="40448" rtlCol="0">
            <a:spAutoFit/>
          </a:bodyPr>
          <a:lstStyle/>
          <a:p>
            <a:r>
              <a:rPr lang="ru-RU" sz="1000" dirty="0"/>
              <a:t>Женщины вправе представить </a:t>
            </a:r>
            <a:r>
              <a:rPr lang="ru-RU" sz="1000" dirty="0" smtClean="0"/>
              <a:t>в Центр занятости населения перечисленные </a:t>
            </a:r>
            <a:r>
              <a:rPr lang="ru-RU" sz="1000" dirty="0"/>
              <a:t>выше документы по электронной почте в виде сканированных копий с последующим представлением их на бумажном носителе не позднее десяти дней со дня направления документов по </a:t>
            </a:r>
            <a:r>
              <a:rPr lang="ru-RU" sz="1000"/>
              <a:t>электронной </a:t>
            </a:r>
            <a:r>
              <a:rPr lang="ru-RU" sz="1000" smtClean="0"/>
              <a:t>почте</a:t>
            </a:r>
            <a:endParaRPr lang="ru-RU" sz="1000" dirty="0"/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967" y="6216094"/>
            <a:ext cx="437143" cy="484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8491" y="40541"/>
            <a:ext cx="1246107" cy="5801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10" y="833519"/>
            <a:ext cx="2213857" cy="1405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92" y="2529977"/>
            <a:ext cx="405033" cy="448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190" y="1536172"/>
            <a:ext cx="318562" cy="45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71" y="6061384"/>
            <a:ext cx="2210577" cy="639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649" y="4653136"/>
            <a:ext cx="2740234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5118043" y="1546046"/>
            <a:ext cx="2312449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u="sng" dirty="0" smtClean="0"/>
              <a:t>В ЦЕНТР ЗАНЯТОСТИ НАСЕЛЕНИЯ</a:t>
            </a:r>
          </a:p>
          <a:p>
            <a:r>
              <a:rPr lang="ru-RU" sz="1000" dirty="0"/>
              <a:t>п</a:t>
            </a:r>
            <a:r>
              <a:rPr lang="ru-RU" sz="1000" dirty="0" smtClean="0"/>
              <a:t>редоставляются следующие документы:</a:t>
            </a:r>
          </a:p>
          <a:p>
            <a:r>
              <a:rPr lang="ru-RU" sz="1000" dirty="0" smtClean="0">
                <a:sym typeface="Wingdings 2"/>
              </a:rPr>
              <a:t> паспорт гражданина </a:t>
            </a:r>
            <a:r>
              <a:rPr lang="ru-RU" sz="1000" dirty="0">
                <a:sym typeface="Wingdings 2"/>
              </a:rPr>
              <a:t>Российской Федерации или </a:t>
            </a:r>
            <a:r>
              <a:rPr lang="ru-RU" sz="1000" dirty="0" smtClean="0">
                <a:sym typeface="Wingdings 2"/>
              </a:rPr>
              <a:t>документ, </a:t>
            </a:r>
            <a:r>
              <a:rPr lang="ru-RU" sz="1000" dirty="0">
                <a:sym typeface="Wingdings 2"/>
              </a:rPr>
              <a:t>его </a:t>
            </a:r>
            <a:r>
              <a:rPr lang="ru-RU" sz="1000" dirty="0" smtClean="0">
                <a:sym typeface="Wingdings 2"/>
              </a:rPr>
              <a:t>заменяющий, </a:t>
            </a:r>
            <a:r>
              <a:rPr lang="ru-RU" sz="1000" dirty="0">
                <a:sym typeface="Wingdings 2"/>
              </a:rPr>
              <a:t>либо </a:t>
            </a:r>
            <a:r>
              <a:rPr lang="ru-RU" sz="1000" dirty="0" smtClean="0">
                <a:sym typeface="Wingdings 2"/>
              </a:rPr>
              <a:t>заверенные </a:t>
            </a:r>
            <a:r>
              <a:rPr lang="ru-RU" sz="1000" dirty="0">
                <a:sym typeface="Wingdings 2"/>
              </a:rPr>
              <a:t>копии </a:t>
            </a:r>
            <a:r>
              <a:rPr lang="ru-RU" sz="1000" dirty="0" smtClean="0">
                <a:sym typeface="Wingdings 2"/>
              </a:rPr>
              <a:t>указанных документов;</a:t>
            </a:r>
          </a:p>
          <a:p>
            <a:r>
              <a:rPr lang="ru-RU" sz="1000" dirty="0">
                <a:sym typeface="Wingdings 2"/>
              </a:rPr>
              <a:t>заявление о направлении для прохождения профессионального </a:t>
            </a:r>
            <a:r>
              <a:rPr lang="ru-RU" sz="1000" dirty="0" smtClean="0">
                <a:sym typeface="Wingdings 2"/>
              </a:rPr>
              <a:t>обучения;</a:t>
            </a:r>
          </a:p>
          <a:p>
            <a:r>
              <a:rPr lang="ru-RU" sz="1000" dirty="0" smtClean="0">
                <a:sym typeface="Wingdings 2"/>
              </a:rPr>
              <a:t>свидетельство  о </a:t>
            </a:r>
            <a:r>
              <a:rPr lang="ru-RU" sz="1000" dirty="0">
                <a:sym typeface="Wingdings 2"/>
              </a:rPr>
              <a:t>рождении </a:t>
            </a:r>
            <a:r>
              <a:rPr lang="ru-RU" sz="1000" dirty="0" smtClean="0">
                <a:sym typeface="Wingdings 2"/>
              </a:rPr>
              <a:t>ребенка;</a:t>
            </a:r>
            <a:endParaRPr lang="ru-RU" sz="1000" dirty="0">
              <a:sym typeface="Wingdings 2"/>
            </a:endParaRPr>
          </a:p>
          <a:p>
            <a:r>
              <a:rPr lang="ru-RU" sz="1000" dirty="0">
                <a:sym typeface="Wingdings 2"/>
              </a:rPr>
              <a:t> </a:t>
            </a:r>
            <a:r>
              <a:rPr lang="ru-RU" sz="1000" dirty="0" smtClean="0">
                <a:sym typeface="Wingdings 2"/>
              </a:rPr>
              <a:t>копия </a:t>
            </a:r>
            <a:r>
              <a:rPr lang="ru-RU" sz="1000" dirty="0">
                <a:sym typeface="Wingdings 2"/>
              </a:rPr>
              <a:t>приказа (выписки) работодателя о предоставлении женщине отпуска по уходу за ребенком до достижения им возраста трех (для женщин, находящихся в отпуске по уходу за ребенком в возрасте до трех лет) либо трудовой книжки или документа, ее заменяющего (для женщин, имеющих детей дошкольного возраста, не состоящих в трудовых отношениях (при наличии), выписки из Единого государственного реестра индивидуальных предпринимателей (для женщин из числа индивидуальных предпринимателей</a:t>
            </a:r>
            <a:r>
              <a:rPr lang="ru-RU" sz="1000" dirty="0" smtClean="0">
                <a:sym typeface="Wingdings 2"/>
              </a:rPr>
              <a:t>);</a:t>
            </a:r>
            <a:endParaRPr lang="ru-RU" sz="1000" dirty="0">
              <a:sym typeface="Wingdings 2"/>
            </a:endParaRPr>
          </a:p>
          <a:p>
            <a:r>
              <a:rPr lang="ru-RU" sz="1000" dirty="0" smtClean="0">
                <a:sym typeface="Wingdings 2"/>
              </a:rPr>
              <a:t> документы </a:t>
            </a:r>
            <a:r>
              <a:rPr lang="ru-RU" sz="1000" dirty="0">
                <a:sym typeface="Wingdings 2"/>
              </a:rPr>
              <a:t>об образовании и </a:t>
            </a:r>
            <a:r>
              <a:rPr lang="ru-RU" sz="1000" dirty="0" smtClean="0">
                <a:sym typeface="Wingdings 2"/>
              </a:rPr>
              <a:t> квалификации, </a:t>
            </a:r>
            <a:r>
              <a:rPr lang="ru-RU" sz="1000" dirty="0">
                <a:sym typeface="Wingdings 2"/>
              </a:rPr>
              <a:t>либо </a:t>
            </a:r>
            <a:r>
              <a:rPr lang="ru-RU" sz="1000" dirty="0" smtClean="0">
                <a:sym typeface="Wingdings 2"/>
              </a:rPr>
              <a:t>заверенные копии </a:t>
            </a:r>
            <a:r>
              <a:rPr lang="ru-RU" sz="1000" dirty="0">
                <a:sym typeface="Wingdings 2"/>
              </a:rPr>
              <a:t>указанных </a:t>
            </a:r>
            <a:r>
              <a:rPr lang="ru-RU" sz="1000" dirty="0" smtClean="0">
                <a:sym typeface="Wingdings 2"/>
              </a:rPr>
              <a:t>документов</a:t>
            </a:r>
          </a:p>
          <a:p>
            <a:endParaRPr lang="ru-RU" sz="1000" dirty="0">
              <a:sym typeface="Wingdings 2"/>
            </a:endParaRPr>
          </a:p>
          <a:p>
            <a:endParaRPr lang="ru-RU" sz="1000" dirty="0">
              <a:sym typeface="Wingdings 2"/>
            </a:endParaRPr>
          </a:p>
          <a:p>
            <a:endParaRPr lang="ru-RU" sz="1000" dirty="0">
              <a:sym typeface="Wingdings 2"/>
            </a:endParaRPr>
          </a:p>
          <a:p>
            <a:endParaRPr lang="ru-RU" sz="1000" dirty="0" smtClean="0"/>
          </a:p>
          <a:p>
            <a:endParaRPr lang="ru-RU" sz="1000" dirty="0" smtClean="0"/>
          </a:p>
          <a:p>
            <a:endParaRPr lang="ru-RU" sz="1000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792" y="1678017"/>
            <a:ext cx="39052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840" y="3958909"/>
            <a:ext cx="341312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674" y="1556893"/>
            <a:ext cx="589636" cy="589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28221">
            <a:off x="1973250" y="7337062"/>
            <a:ext cx="849464" cy="594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5" y="5165226"/>
            <a:ext cx="1174560" cy="87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42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17562" y="0"/>
            <a:ext cx="9789537" cy="648072"/>
          </a:xfrm>
        </p:spPr>
        <p:txBody>
          <a:bodyPr>
            <a:noAutofit/>
          </a:bodyPr>
          <a:lstStyle/>
          <a:p>
            <a:r>
              <a:rPr lang="ru-RU" sz="25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обучения </a:t>
            </a: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 в возрасте 50-ти лет и старше,</a:t>
            </a:r>
            <a:br>
              <a:rPr lang="ru-RU" sz="25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 также лиц </a:t>
            </a:r>
            <a:r>
              <a:rPr lang="ru-RU" sz="25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предпенсионного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возраста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15" y="599080"/>
            <a:ext cx="2103147" cy="1456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929" y="2043355"/>
            <a:ext cx="915232" cy="84483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780" y="709145"/>
            <a:ext cx="2456794" cy="1512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TextBox 17"/>
          <p:cNvSpPr txBox="1"/>
          <p:nvPr/>
        </p:nvSpPr>
        <p:spPr>
          <a:xfrm>
            <a:off x="64862" y="2250266"/>
            <a:ext cx="2271600" cy="835371"/>
          </a:xfrm>
          <a:prstGeom prst="rect">
            <a:avLst/>
          </a:prstGeom>
          <a:noFill/>
        </p:spPr>
        <p:txBody>
          <a:bodyPr wrap="square" lIns="95771" tIns="47886" rIns="95771" bIns="47886" rtlCol="0">
            <a:spAutoFit/>
          </a:bodyPr>
          <a:lstStyle/>
          <a:p>
            <a:pPr algn="ctr"/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НЕЗАНЯТЫЕ ГРАЖДАНЕ </a:t>
            </a:r>
            <a:r>
              <a:rPr lang="ru-RU" sz="1200" dirty="0" smtClean="0"/>
              <a:t>обращаются в центр занятости населения</a:t>
            </a:r>
            <a:br>
              <a:rPr lang="ru-RU" sz="1200" dirty="0" smtClean="0"/>
            </a:br>
            <a:endParaRPr lang="ru-RU" sz="1200" dirty="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06936" flipV="1">
            <a:off x="1657184" y="4567087"/>
            <a:ext cx="665473" cy="51058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43562" y="4561480"/>
            <a:ext cx="2042304" cy="1020037"/>
          </a:xfrm>
          <a:prstGeom prst="rect">
            <a:avLst/>
          </a:prstGeom>
          <a:noFill/>
        </p:spPr>
        <p:txBody>
          <a:bodyPr wrap="square" lIns="95771" tIns="47886" rIns="95771" bIns="47886" rtlCol="0">
            <a:spAutoFit/>
          </a:bodyPr>
          <a:lstStyle/>
          <a:p>
            <a:r>
              <a:rPr lang="ru-RU" sz="1200" dirty="0"/>
              <a:t>На обучение могут быть направлены только </a:t>
            </a:r>
            <a:r>
              <a:rPr lang="ru-RU" sz="1200" dirty="0" smtClean="0"/>
              <a:t>лица </a:t>
            </a:r>
            <a:r>
              <a:rPr lang="ru-RU" sz="1200" dirty="0"/>
              <a:t>в возрасте 50-ти лет </a:t>
            </a:r>
          </a:p>
          <a:p>
            <a:r>
              <a:rPr lang="ru-RU" sz="1200" dirty="0"/>
              <a:t>и старше, а также лица </a:t>
            </a:r>
            <a:r>
              <a:rPr lang="ru-RU" sz="1200" dirty="0" err="1"/>
              <a:t>предпенсионного</a:t>
            </a:r>
            <a:r>
              <a:rPr lang="ru-RU" sz="1200" dirty="0"/>
              <a:t> возраста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30959" y="617833"/>
            <a:ext cx="2676076" cy="6298405"/>
          </a:xfrm>
          <a:prstGeom prst="rect">
            <a:avLst/>
          </a:prstGeom>
          <a:noFill/>
        </p:spPr>
        <p:txBody>
          <a:bodyPr wrap="square" lIns="95771" tIns="47886" rIns="95771" bIns="47886" rtlCol="0">
            <a:spAutoFit/>
          </a:bodyPr>
          <a:lstStyle/>
          <a:p>
            <a:pPr algn="ctr"/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ЗАНЯТОСТИ НАСЕЛЕНИЯ: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150" dirty="0"/>
              <a:t>определяет профессию для обучения </a:t>
            </a:r>
            <a:r>
              <a:rPr lang="ru-RU" sz="1150" dirty="0" smtClean="0"/>
              <a:t>незанятых граждан (</a:t>
            </a:r>
            <a:r>
              <a:rPr lang="ru-RU" sz="1150" i="1" dirty="0" smtClean="0"/>
              <a:t>срок </a:t>
            </a:r>
            <a:r>
              <a:rPr lang="ru-RU" sz="1150" i="1" dirty="0"/>
              <a:t>обучения – не более 3 месяцев, стоимость обучения – не более </a:t>
            </a:r>
            <a:r>
              <a:rPr lang="ru-RU" sz="1150" i="1" dirty="0" smtClean="0"/>
              <a:t/>
            </a:r>
            <a:br>
              <a:rPr lang="ru-RU" sz="1150" i="1" dirty="0" smtClean="0"/>
            </a:br>
            <a:r>
              <a:rPr lang="ru-RU" sz="1150" i="1" dirty="0" smtClean="0"/>
              <a:t>53,4 </a:t>
            </a:r>
            <a:r>
              <a:rPr lang="ru-RU" sz="1150" i="1" dirty="0"/>
              <a:t>тыс</a:t>
            </a:r>
            <a:r>
              <a:rPr lang="ru-RU" sz="1150" i="1" dirty="0" smtClean="0"/>
              <a:t>. рублей </a:t>
            </a:r>
            <a:r>
              <a:rPr lang="ru-RU" sz="1150" i="1" dirty="0"/>
              <a:t>за 3 месяца</a:t>
            </a:r>
            <a:r>
              <a:rPr lang="ru-RU" sz="1150" dirty="0"/>
              <a:t>);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150" dirty="0"/>
              <a:t> заключает с образовательной организацией договор на обучение </a:t>
            </a:r>
            <a:r>
              <a:rPr lang="ru-RU" sz="1150" dirty="0" smtClean="0"/>
              <a:t>незанятых граждан (в </a:t>
            </a:r>
            <a:r>
              <a:rPr lang="ru-RU" sz="1150" dirty="0"/>
              <a:t>соотв. </a:t>
            </a:r>
            <a:r>
              <a:rPr lang="ru-RU" sz="1150" dirty="0" smtClean="0"/>
              <a:t>с Федеральным </a:t>
            </a:r>
            <a:r>
              <a:rPr lang="ru-RU" sz="1150" dirty="0"/>
              <a:t>законом от 05.04.2013  №44-ФЗ);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150" dirty="0" smtClean="0"/>
              <a:t>направляет  незанятых граждан на обучение;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150" dirty="0"/>
              <a:t>перечисляет </a:t>
            </a:r>
            <a:r>
              <a:rPr lang="ru-RU" sz="1150" dirty="0" smtClean="0"/>
              <a:t>образовательной организации финансовые </a:t>
            </a:r>
            <a:r>
              <a:rPr lang="ru-RU" sz="1150" dirty="0"/>
              <a:t>средства </a:t>
            </a:r>
            <a:r>
              <a:rPr lang="ru-RU" sz="1150" dirty="0" smtClean="0"/>
              <a:t>за обучение незанятых граждан;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150" dirty="0"/>
              <a:t>в</a:t>
            </a:r>
            <a:r>
              <a:rPr lang="ru-RU" sz="1150" dirty="0" smtClean="0"/>
              <a:t>ыплачивает незанятому гражданину стипендию в размере величины МРОТ </a:t>
            </a:r>
            <a:br>
              <a:rPr lang="ru-RU" sz="1150" dirty="0" smtClean="0"/>
            </a:br>
            <a:r>
              <a:rPr lang="ru-RU" sz="1150" dirty="0" smtClean="0"/>
              <a:t>(в 2020 г. – 12 130 руб.);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150" dirty="0" smtClean="0"/>
              <a:t>компенсирует стоимость </a:t>
            </a:r>
            <a:r>
              <a:rPr lang="ru-RU" sz="1150" dirty="0"/>
              <a:t>проезда к месту обучения в другую местность и обратно и стоимость провоза багажа (не более 10,0 тыс. рублей</a:t>
            </a:r>
            <a:r>
              <a:rPr lang="ru-RU" sz="1150" dirty="0" smtClean="0"/>
              <a:t>);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150" dirty="0" smtClean="0"/>
              <a:t>выплачивает суточные </a:t>
            </a:r>
            <a:r>
              <a:rPr lang="ru-RU" sz="1150" dirty="0"/>
              <a:t>за один месяц обучения в другой местности, равных 3,0 тыс. рублей (из расчета 100 руб. в сутки в течение 30 дней</a:t>
            </a:r>
            <a:r>
              <a:rPr lang="ru-RU" sz="1150" dirty="0" smtClean="0"/>
              <a:t>);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150" dirty="0" smtClean="0"/>
              <a:t>оплачивает </a:t>
            </a:r>
            <a:r>
              <a:rPr lang="ru-RU" sz="1150" dirty="0" err="1" smtClean="0"/>
              <a:t>найм</a:t>
            </a:r>
            <a:r>
              <a:rPr lang="ru-RU" sz="1150" dirty="0" smtClean="0"/>
              <a:t> жилого помещения за один месяц обучения не более 33,0 тыс. рублей (из расчета не более 1100 руб. в сутки в течение 30 дней)</a:t>
            </a:r>
          </a:p>
          <a:p>
            <a:endParaRPr lang="ru-RU" sz="1150" dirty="0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813" y="1907061"/>
            <a:ext cx="950362" cy="877257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503" y="1459531"/>
            <a:ext cx="912175" cy="59557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712" y="617833"/>
            <a:ext cx="1005428" cy="65696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160" y="969858"/>
            <a:ext cx="639668" cy="857555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808985" y="2327109"/>
            <a:ext cx="2640221" cy="1666735"/>
          </a:xfrm>
          <a:prstGeom prst="rect">
            <a:avLst/>
          </a:prstGeom>
          <a:noFill/>
        </p:spPr>
        <p:txBody>
          <a:bodyPr wrap="square" lIns="80897" tIns="40448" rIns="80897" bIns="40448" rtlCol="0">
            <a:spAutoFit/>
          </a:bodyPr>
          <a:lstStyle/>
          <a:p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ОРГАНИЗАЦИЯ: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200" dirty="0"/>
              <a:t>оказывает </a:t>
            </a:r>
            <a:r>
              <a:rPr lang="ru-RU" sz="1200" dirty="0" smtClean="0"/>
              <a:t>незанятым гражданам  </a:t>
            </a:r>
            <a:r>
              <a:rPr lang="ru-RU" sz="1200" dirty="0"/>
              <a:t>образовательные услуги;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200" dirty="0"/>
              <a:t>выдает по окончании обучения документы установленного образца (диплом, удостоверение, свидетельство</a:t>
            </a:r>
            <a:r>
              <a:rPr lang="ru-RU" sz="1200" dirty="0" smtClean="0"/>
              <a:t>)</a:t>
            </a:r>
            <a:endParaRPr lang="ru-RU" sz="1200" dirty="0"/>
          </a:p>
          <a:p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4845292" y="4221088"/>
            <a:ext cx="2182839" cy="2282288"/>
          </a:xfrm>
          <a:prstGeom prst="rect">
            <a:avLst/>
          </a:prstGeom>
          <a:noFill/>
        </p:spPr>
        <p:txBody>
          <a:bodyPr wrap="square" lIns="80897" tIns="40448" rIns="80897" bIns="40448" rtlCol="0">
            <a:spAutoFit/>
          </a:bodyPr>
          <a:lstStyle/>
          <a:p>
            <a:r>
              <a:rPr lang="ru-RU" sz="1100" dirty="0"/>
              <a:t>Образовательные услуги могут оказывать </a:t>
            </a:r>
            <a:r>
              <a:rPr lang="ru-RU" sz="1100" dirty="0" smtClean="0"/>
              <a:t>организации: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100" dirty="0" smtClean="0"/>
              <a:t>имеющие </a:t>
            </a:r>
            <a:r>
              <a:rPr lang="ru-RU" sz="1100" dirty="0"/>
              <a:t>лицензию на осуществление образовательной деятельности: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100" dirty="0" smtClean="0"/>
              <a:t>включенные </a:t>
            </a:r>
            <a:r>
              <a:rPr lang="ru-RU" sz="1100" dirty="0"/>
              <a:t>в </a:t>
            </a:r>
            <a:r>
              <a:rPr lang="ru-RU" sz="1100" dirty="0" smtClean="0"/>
              <a:t>Реестр </a:t>
            </a:r>
            <a:r>
              <a:rPr lang="ru-RU" sz="1100" dirty="0"/>
              <a:t>образовательных организаций для профессионального обучения и дополнительного профессионального образования лиц </a:t>
            </a:r>
            <a:r>
              <a:rPr lang="ru-RU" sz="1100" dirty="0" err="1"/>
              <a:t>предпенсионного</a:t>
            </a:r>
            <a:r>
              <a:rPr lang="ru-RU" sz="1100" dirty="0"/>
              <a:t> </a:t>
            </a:r>
            <a:r>
              <a:rPr lang="ru-RU" sz="1100" dirty="0" smtClean="0"/>
              <a:t>возраста</a:t>
            </a:r>
            <a:r>
              <a:rPr lang="ru-RU" sz="1100" dirty="0"/>
              <a:t>.</a:t>
            </a: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292" y="3649548"/>
            <a:ext cx="885249" cy="638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72" y="3085637"/>
            <a:ext cx="1927266" cy="1284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157" y="0"/>
            <a:ext cx="950431" cy="4046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933" y="3091746"/>
            <a:ext cx="1631272" cy="11293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7363829" y="4180606"/>
            <a:ext cx="2426583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ЗАНЯТОСТИ НАСЕЛЕНИЯ: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100" dirty="0" smtClean="0"/>
              <a:t>Оказывает содействие незанятым гражданам в трудоустройстве после успешного завершения обучения</a:t>
            </a:r>
            <a:endParaRPr lang="ru-RU" sz="11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131" y="5060679"/>
            <a:ext cx="1556863" cy="1037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" name="Прямоугольник 29"/>
          <p:cNvSpPr/>
          <p:nvPr/>
        </p:nvSpPr>
        <p:spPr>
          <a:xfrm>
            <a:off x="7316113" y="6021275"/>
            <a:ext cx="24265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РАБОТОДАТЕЛЬ:</a:t>
            </a:r>
            <a:endParaRPr lang="ru-RU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100" dirty="0"/>
              <a:t>п</a:t>
            </a:r>
            <a:r>
              <a:rPr lang="ru-RU" sz="1100" dirty="0" smtClean="0"/>
              <a:t>ринимает  незанятых граждан  на работу на свободные рабочие места (вакансии)</a:t>
            </a:r>
            <a:endParaRPr lang="ru-RU" sz="1100" dirty="0"/>
          </a:p>
        </p:txBody>
      </p:sp>
      <p:sp>
        <p:nvSpPr>
          <p:cNvPr id="15" name="Двойная стрелка влево/вверх 14"/>
          <p:cNvSpPr/>
          <p:nvPr/>
        </p:nvSpPr>
        <p:spPr>
          <a:xfrm rot="10800000">
            <a:off x="7122373" y="3605538"/>
            <a:ext cx="1017560" cy="943274"/>
          </a:xfrm>
          <a:prstGeom prst="leftUpArrow">
            <a:avLst>
              <a:gd name="adj1" fmla="val 11721"/>
              <a:gd name="adj2" fmla="val 18089"/>
              <a:gd name="adj3" fmla="val 2205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8373828" y="2847734"/>
            <a:ext cx="211166" cy="301319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8744403" y="2847187"/>
            <a:ext cx="211166" cy="301319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9115994" y="2836227"/>
            <a:ext cx="211166" cy="301319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2087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1598</TotalTime>
  <Words>558</Words>
  <Application>Microsoft Office PowerPoint</Application>
  <PresentationFormat>Лист A4 (210x297 мм)</PresentationFormat>
  <Paragraphs>52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Организация переобучения и повышения квалификации женщин, находящихся в отпуске по уходу за ребенком в возрасте до трех лет, а также женщин, имеющих детей дошкольного возраста, не состоящих в трудовых отношениях и обратившихся в органы службы занятости</vt:lpstr>
      <vt:lpstr>Организация обучения для лиц в возрасте 50-ти лет и старше,  а также лиц предпенсионного возраста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</dc:title>
  <dc:creator>Белоусова Екатерина Васильевна</dc:creator>
  <cp:lastModifiedBy>Александрова Ольга Николаевна</cp:lastModifiedBy>
  <cp:revision>120</cp:revision>
  <cp:lastPrinted>2020-02-14T12:39:49Z</cp:lastPrinted>
  <dcterms:created xsi:type="dcterms:W3CDTF">2019-09-03T05:21:53Z</dcterms:created>
  <dcterms:modified xsi:type="dcterms:W3CDTF">2020-02-18T11:09:00Z</dcterms:modified>
</cp:coreProperties>
</file>