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  <p:sldMasterId id="2147483886" r:id="rId2"/>
  </p:sldMasterIdLst>
  <p:notesMasterIdLst>
    <p:notesMasterId r:id="rId16"/>
  </p:notesMasterIdLst>
  <p:handoutMasterIdLst>
    <p:handoutMasterId r:id="rId17"/>
  </p:handoutMasterIdLst>
  <p:sldIdLst>
    <p:sldId id="580" r:id="rId3"/>
    <p:sldId id="512" r:id="rId4"/>
    <p:sldId id="513" r:id="rId5"/>
    <p:sldId id="514" r:id="rId6"/>
    <p:sldId id="519" r:id="rId7"/>
    <p:sldId id="608" r:id="rId8"/>
    <p:sldId id="524" r:id="rId9"/>
    <p:sldId id="609" r:id="rId10"/>
    <p:sldId id="610" r:id="rId11"/>
    <p:sldId id="612" r:id="rId12"/>
    <p:sldId id="611" r:id="rId13"/>
    <p:sldId id="527" r:id="rId14"/>
    <p:sldId id="466" r:id="rId15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6600"/>
    <a:srgbClr val="003399"/>
    <a:srgbClr val="E3CBCB"/>
    <a:srgbClr val="336699"/>
    <a:srgbClr val="339933"/>
    <a:srgbClr val="0066CC"/>
    <a:srgbClr val="FFCCCC"/>
    <a:srgbClr val="922424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7" autoAdjust="0"/>
    <p:restoredTop sz="96029" autoAdjust="0"/>
  </p:normalViewPr>
  <p:slideViewPr>
    <p:cSldViewPr>
      <p:cViewPr>
        <p:scale>
          <a:sx n="120" d="100"/>
          <a:sy n="120" d="100"/>
        </p:scale>
        <p:origin x="-1656" y="72"/>
      </p:cViewPr>
      <p:guideLst>
        <p:guide orient="horz" pos="28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772" y="-72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3.wdp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CC156-A5C8-4CB5-ABE6-C92097C08E0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99BE9-CA14-42C6-92B4-7AA3216E209B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14CB19B8-DFAB-4B3F-8EBD-43445D3C6516}" type="parTrans" cxnId="{54A0D67E-D983-4697-8818-013624ACC8CC}">
      <dgm:prSet/>
      <dgm:spPr/>
      <dgm:t>
        <a:bodyPr/>
        <a:lstStyle/>
        <a:p>
          <a:endParaRPr lang="ru-RU"/>
        </a:p>
      </dgm:t>
    </dgm:pt>
    <dgm:pt modelId="{79A17FB4-DB1E-4F02-AA75-57DF0BFDB2F2}" type="sibTrans" cxnId="{54A0D67E-D983-4697-8818-013624ACC8CC}">
      <dgm:prSet/>
      <dgm:spPr/>
      <dgm:t>
        <a:bodyPr/>
        <a:lstStyle/>
        <a:p>
          <a:endParaRPr lang="ru-RU"/>
        </a:p>
      </dgm:t>
    </dgm:pt>
    <dgm:pt modelId="{E9E323F9-109F-4067-8563-9AD666C595E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Используются только сорта / гибриды, внесенные в Государственный реестр селекционных достижений?</a:t>
          </a:r>
          <a:endParaRPr lang="ru-RU" sz="1800" b="1" dirty="0"/>
        </a:p>
      </dgm:t>
    </dgm:pt>
    <dgm:pt modelId="{3408C4EB-D4B2-436A-A02D-06E4C26DC34C}" type="parTrans" cxnId="{3134F78D-FC13-4BC8-B7AA-6BF373ED7D29}">
      <dgm:prSet/>
      <dgm:spPr/>
      <dgm:t>
        <a:bodyPr/>
        <a:lstStyle/>
        <a:p>
          <a:endParaRPr lang="ru-RU"/>
        </a:p>
      </dgm:t>
    </dgm:pt>
    <dgm:pt modelId="{DBEF9A3B-3F27-4F26-9429-652CB84D8BFE}" type="sibTrans" cxnId="{3134F78D-FC13-4BC8-B7AA-6BF373ED7D29}">
      <dgm:prSet/>
      <dgm:spPr/>
      <dgm:t>
        <a:bodyPr/>
        <a:lstStyle/>
        <a:p>
          <a:endParaRPr lang="ru-RU"/>
        </a:p>
      </dgm:t>
    </dgm:pt>
    <dgm:pt modelId="{305F8AE3-29D7-48C7-B0E8-52F517BED02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Согласно 260-ФЗ  страхованию с господдержкой подлежат только сорта, внесенные в Госреестр. </a:t>
          </a:r>
          <a:endParaRPr lang="ru-RU" sz="1800" dirty="0">
            <a:solidFill>
              <a:schemeClr val="bg1"/>
            </a:solidFill>
          </a:endParaRPr>
        </a:p>
      </dgm:t>
    </dgm:pt>
    <dgm:pt modelId="{9F60DB70-E771-46DA-B7F7-F3696736C139}" type="parTrans" cxnId="{C948C223-7B88-4F6D-84C7-04E208C596A7}">
      <dgm:prSet/>
      <dgm:spPr/>
      <dgm:t>
        <a:bodyPr/>
        <a:lstStyle/>
        <a:p>
          <a:endParaRPr lang="ru-RU"/>
        </a:p>
      </dgm:t>
    </dgm:pt>
    <dgm:pt modelId="{679D6382-09D4-4C5A-862B-45DB08E6229B}" type="sibTrans" cxnId="{C948C223-7B88-4F6D-84C7-04E208C596A7}">
      <dgm:prSet/>
      <dgm:spPr/>
      <dgm:t>
        <a:bodyPr/>
        <a:lstStyle/>
        <a:p>
          <a:endParaRPr lang="ru-RU"/>
        </a:p>
      </dgm:t>
    </dgm:pt>
    <dgm:pt modelId="{7AC5FAF4-4AC0-4925-BCDB-030274FF0D77}">
      <dgm:prSet phldrT="[Текст]"/>
      <dgm:spPr/>
      <dgm:t>
        <a:bodyPr/>
        <a:lstStyle/>
        <a:p>
          <a:r>
            <a:rPr lang="ru-RU" dirty="0" smtClean="0"/>
            <a:t>2. </a:t>
          </a:r>
          <a:endParaRPr lang="ru-RU" dirty="0"/>
        </a:p>
      </dgm:t>
    </dgm:pt>
    <dgm:pt modelId="{691D362A-BEDA-4E3E-ABB1-402F2B0B502E}" type="parTrans" cxnId="{577D5184-17EF-46DD-8311-058AAA8263B9}">
      <dgm:prSet/>
      <dgm:spPr/>
      <dgm:t>
        <a:bodyPr/>
        <a:lstStyle/>
        <a:p>
          <a:endParaRPr lang="ru-RU"/>
        </a:p>
      </dgm:t>
    </dgm:pt>
    <dgm:pt modelId="{633B667C-36A6-4DA7-95DB-1B02EB16C3AB}" type="sibTrans" cxnId="{577D5184-17EF-46DD-8311-058AAA8263B9}">
      <dgm:prSet/>
      <dgm:spPr/>
      <dgm:t>
        <a:bodyPr/>
        <a:lstStyle/>
        <a:p>
          <a:endParaRPr lang="ru-RU"/>
        </a:p>
      </dgm:t>
    </dgm:pt>
    <dgm:pt modelId="{F74C7B05-7281-4868-BFDB-D4A65F99FAF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Используются только сорта / гибриды, допущенные к использованию (районированные) в регионе страхования</a:t>
          </a:r>
          <a:r>
            <a:rPr lang="ru-RU" sz="1800" dirty="0" smtClean="0"/>
            <a:t>?</a:t>
          </a:r>
          <a:endParaRPr lang="ru-RU" sz="1800" dirty="0"/>
        </a:p>
      </dgm:t>
    </dgm:pt>
    <dgm:pt modelId="{71E7BD49-3EF8-4B12-859E-F26F191115FA}" type="parTrans" cxnId="{12AA08A0-5AE4-4360-A859-2A1920C42679}">
      <dgm:prSet/>
      <dgm:spPr/>
      <dgm:t>
        <a:bodyPr/>
        <a:lstStyle/>
        <a:p>
          <a:endParaRPr lang="ru-RU"/>
        </a:p>
      </dgm:t>
    </dgm:pt>
    <dgm:pt modelId="{CB3E5D0D-3F11-4BAF-8781-5FD84A258675}" type="sibTrans" cxnId="{12AA08A0-5AE4-4360-A859-2A1920C42679}">
      <dgm:prSet/>
      <dgm:spPr/>
      <dgm:t>
        <a:bodyPr/>
        <a:lstStyle/>
        <a:p>
          <a:endParaRPr lang="ru-RU"/>
        </a:p>
      </dgm:t>
    </dgm:pt>
    <dgm:pt modelId="{82ADD7E2-AD40-4790-B410-F92270855022}">
      <dgm:prSet phldrT="[Текст]"/>
      <dgm:spPr/>
      <dgm:t>
        <a:bodyPr/>
        <a:lstStyle/>
        <a:p>
          <a:r>
            <a:rPr lang="ru-RU" dirty="0" smtClean="0"/>
            <a:t>3. </a:t>
          </a:r>
          <a:endParaRPr lang="ru-RU" dirty="0"/>
        </a:p>
      </dgm:t>
    </dgm:pt>
    <dgm:pt modelId="{2C35879E-C20F-43D2-826F-670058631870}" type="parTrans" cxnId="{3F226C76-61C9-4C4E-A603-DE3256911964}">
      <dgm:prSet/>
      <dgm:spPr/>
      <dgm:t>
        <a:bodyPr/>
        <a:lstStyle/>
        <a:p>
          <a:endParaRPr lang="ru-RU"/>
        </a:p>
      </dgm:t>
    </dgm:pt>
    <dgm:pt modelId="{B3B06154-DEBD-4C98-8FCF-7BC0F2A68653}" type="sibTrans" cxnId="{3F226C76-61C9-4C4E-A603-DE3256911964}">
      <dgm:prSet/>
      <dgm:spPr/>
      <dgm:t>
        <a:bodyPr/>
        <a:lstStyle/>
        <a:p>
          <a:endParaRPr lang="ru-RU"/>
        </a:p>
      </dgm:t>
    </dgm:pt>
    <dgm:pt modelId="{22214534-8678-459E-92AA-8F6B653ACB3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/>
            <a:t>Вами используется только кондиционные семена / посадочный материал?</a:t>
          </a:r>
          <a:endParaRPr lang="ru-RU" sz="1800" b="1" dirty="0"/>
        </a:p>
      </dgm:t>
    </dgm:pt>
    <dgm:pt modelId="{193E0BCB-5522-4D57-AEE0-E232BB32BA2B}" type="parTrans" cxnId="{275B6F8D-625B-4FE4-9E7D-7F226E686FA5}">
      <dgm:prSet/>
      <dgm:spPr/>
      <dgm:t>
        <a:bodyPr/>
        <a:lstStyle/>
        <a:p>
          <a:endParaRPr lang="ru-RU"/>
        </a:p>
      </dgm:t>
    </dgm:pt>
    <dgm:pt modelId="{8D57659F-F4CD-42DB-BAA6-6587BC2C9AD2}" type="sibTrans" cxnId="{275B6F8D-625B-4FE4-9E7D-7F226E686FA5}">
      <dgm:prSet/>
      <dgm:spPr/>
      <dgm:t>
        <a:bodyPr/>
        <a:lstStyle/>
        <a:p>
          <a:endParaRPr lang="ru-RU"/>
        </a:p>
      </dgm:t>
    </dgm:pt>
    <dgm:pt modelId="{9228E09F-FA20-4141-831F-605C8CDA4EE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Согласно п.9.3.1. Правил страхования при определении утраты площади, засеянные некондиционными семенами , вычитаются.</a:t>
          </a:r>
          <a:endParaRPr lang="ru-RU" sz="1800" dirty="0">
            <a:solidFill>
              <a:schemeClr val="bg1"/>
            </a:solidFill>
          </a:endParaRPr>
        </a:p>
      </dgm:t>
    </dgm:pt>
    <dgm:pt modelId="{094F1C5C-C6E5-4149-BEE9-781FEEDB4F5D}" type="parTrans" cxnId="{D68253FE-4D67-4285-85A4-74D30D3D5743}">
      <dgm:prSet/>
      <dgm:spPr/>
      <dgm:t>
        <a:bodyPr/>
        <a:lstStyle/>
        <a:p>
          <a:endParaRPr lang="ru-RU"/>
        </a:p>
      </dgm:t>
    </dgm:pt>
    <dgm:pt modelId="{18D43E07-D4DF-4A56-B977-36913211A62D}" type="sibTrans" cxnId="{D68253FE-4D67-4285-85A4-74D30D3D5743}">
      <dgm:prSet/>
      <dgm:spPr/>
      <dgm:t>
        <a:bodyPr/>
        <a:lstStyle/>
        <a:p>
          <a:endParaRPr lang="ru-RU"/>
        </a:p>
      </dgm:t>
    </dgm:pt>
    <dgm:pt modelId="{9F8F6F3A-1EFB-43FC-975F-787E29B58E6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Согласно п.</a:t>
          </a:r>
          <a:r>
            <a:rPr lang="en-US" sz="1800" dirty="0" smtClean="0">
              <a:solidFill>
                <a:schemeClr val="bg1"/>
              </a:solidFill>
            </a:rPr>
            <a:t> </a:t>
          </a:r>
          <a:r>
            <a:rPr lang="ru-RU" sz="1800" dirty="0" smtClean="0">
              <a:solidFill>
                <a:schemeClr val="bg1"/>
              </a:solidFill>
            </a:rPr>
            <a:t>9.3.1. Правил страхования при определении размера утраты площади, засеянные сортами не внесенные в государственный реестр, вычитаются</a:t>
          </a:r>
          <a:endParaRPr lang="ru-RU" sz="1800" dirty="0"/>
        </a:p>
      </dgm:t>
    </dgm:pt>
    <dgm:pt modelId="{6F7E4174-863E-48A4-B6A2-2EB52CC72804}" type="parTrans" cxnId="{073D3599-7296-4233-8550-63E3FBA9B824}">
      <dgm:prSet/>
      <dgm:spPr/>
      <dgm:t>
        <a:bodyPr/>
        <a:lstStyle/>
        <a:p>
          <a:endParaRPr lang="ru-RU"/>
        </a:p>
      </dgm:t>
    </dgm:pt>
    <dgm:pt modelId="{C23AFFF4-E5C2-445D-B9FA-F8EBCDC2CDD7}" type="sibTrans" cxnId="{073D3599-7296-4233-8550-63E3FBA9B824}">
      <dgm:prSet/>
      <dgm:spPr/>
      <dgm:t>
        <a:bodyPr/>
        <a:lstStyle/>
        <a:p>
          <a:endParaRPr lang="ru-RU"/>
        </a:p>
      </dgm:t>
    </dgm:pt>
    <dgm:pt modelId="{4E867A6B-BE73-4443-B5CC-D9C80D7C3817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Использование нерайонированных сортов допускается  260-ФЗ. Однако их использование имеет существенное значение при определении степени  риска, поэтому после составления заявления Страховщик запрашивает документы на семена и на их основании принимает решение о принятии на страхование.</a:t>
          </a:r>
          <a:endParaRPr lang="ru-RU" sz="1800" dirty="0">
            <a:solidFill>
              <a:schemeClr val="bg1"/>
            </a:solidFill>
          </a:endParaRPr>
        </a:p>
      </dgm:t>
    </dgm:pt>
    <dgm:pt modelId="{2326E592-101E-440C-812C-6A101109B496}" type="sibTrans" cxnId="{1EFAB2A2-E250-4F44-A481-C575623F5682}">
      <dgm:prSet/>
      <dgm:spPr/>
      <dgm:t>
        <a:bodyPr/>
        <a:lstStyle/>
        <a:p>
          <a:endParaRPr lang="ru-RU"/>
        </a:p>
      </dgm:t>
    </dgm:pt>
    <dgm:pt modelId="{EE68ACD9-E4E9-43B6-A280-24FEFAFA459D}" type="parTrans" cxnId="{1EFAB2A2-E250-4F44-A481-C575623F5682}">
      <dgm:prSet/>
      <dgm:spPr/>
      <dgm:t>
        <a:bodyPr/>
        <a:lstStyle/>
        <a:p>
          <a:endParaRPr lang="ru-RU"/>
        </a:p>
      </dgm:t>
    </dgm:pt>
    <dgm:pt modelId="{DAD7D95D-3160-41D1-A98B-C890C8C8F9E6}" type="pres">
      <dgm:prSet presAssocID="{9ADCC156-A5C8-4CB5-ABE6-C92097C08E0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D9FFA9-7529-4C72-87CD-EFD31C0721E9}" type="pres">
      <dgm:prSet presAssocID="{FB399BE9-CA14-42C6-92B4-7AA3216E209B}" presName="composite" presStyleCnt="0"/>
      <dgm:spPr/>
    </dgm:pt>
    <dgm:pt modelId="{C76BF960-B8F3-4DF9-82F3-12852172B3A1}" type="pres">
      <dgm:prSet presAssocID="{FB399BE9-CA14-42C6-92B4-7AA3216E209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DB38-D017-4C51-95B8-8BA5ED5D27EA}" type="pres">
      <dgm:prSet presAssocID="{FB399BE9-CA14-42C6-92B4-7AA3216E209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5B90-16FA-4711-92A2-C0A3ED6CA7B2}" type="pres">
      <dgm:prSet presAssocID="{FB399BE9-CA14-42C6-92B4-7AA3216E209B}" presName="Accent" presStyleLbl="parChTrans1D1" presStyleIdx="0" presStyleCnt="3"/>
      <dgm:spPr/>
    </dgm:pt>
    <dgm:pt modelId="{C18DEC5D-5D17-4832-B99F-7B0E0CB2FDD9}" type="pres">
      <dgm:prSet presAssocID="{FB399BE9-CA14-42C6-92B4-7AA3216E209B}" presName="Child" presStyleLbl="revTx" presStyleIdx="1" presStyleCnt="6" custScaleY="122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A1DC4-738F-4037-B8F0-DBC6D2920C51}" type="pres">
      <dgm:prSet presAssocID="{79A17FB4-DB1E-4F02-AA75-57DF0BFDB2F2}" presName="sibTrans" presStyleCnt="0"/>
      <dgm:spPr/>
    </dgm:pt>
    <dgm:pt modelId="{A264A70C-A43A-418A-B434-7834831B727A}" type="pres">
      <dgm:prSet presAssocID="{7AC5FAF4-4AC0-4925-BCDB-030274FF0D77}" presName="composite" presStyleCnt="0"/>
      <dgm:spPr/>
    </dgm:pt>
    <dgm:pt modelId="{6329334A-72A6-4109-B7E5-92CBAE4852C0}" type="pres">
      <dgm:prSet presAssocID="{7AC5FAF4-4AC0-4925-BCDB-030274FF0D77}" presName="FirstChild" presStyleLbl="revTx" presStyleIdx="2" presStyleCnt="6" custScaleY="130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012F1-6E98-43A4-8CC2-53E05459B4BB}" type="pres">
      <dgm:prSet presAssocID="{7AC5FAF4-4AC0-4925-BCDB-030274FF0D7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95BE5-A3B5-451E-84BA-126B94D1E41C}" type="pres">
      <dgm:prSet presAssocID="{7AC5FAF4-4AC0-4925-BCDB-030274FF0D77}" presName="Accent" presStyleLbl="parChTrans1D1" presStyleIdx="1" presStyleCnt="3"/>
      <dgm:spPr/>
    </dgm:pt>
    <dgm:pt modelId="{6A66C11E-09F7-4842-8870-FD37134F2D53}" type="pres">
      <dgm:prSet presAssocID="{7AC5FAF4-4AC0-4925-BCDB-030274FF0D77}" presName="Child" presStyleLbl="revTx" presStyleIdx="3" presStyleCnt="6" custScaleY="139336" custLinFactNeighborY="67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70D73-A253-4DA0-B5C8-2F806D524F37}" type="pres">
      <dgm:prSet presAssocID="{633B667C-36A6-4DA7-95DB-1B02EB16C3AB}" presName="sibTrans" presStyleCnt="0"/>
      <dgm:spPr/>
    </dgm:pt>
    <dgm:pt modelId="{508DC556-F806-414E-935C-B8FF0E905C0A}" type="pres">
      <dgm:prSet presAssocID="{82ADD7E2-AD40-4790-B410-F92270855022}" presName="composite" presStyleCnt="0"/>
      <dgm:spPr/>
    </dgm:pt>
    <dgm:pt modelId="{D057CADB-2201-4155-A9FD-CA3D14AEC9E9}" type="pres">
      <dgm:prSet presAssocID="{82ADD7E2-AD40-4790-B410-F92270855022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10C96-8BD3-4C38-A46F-E661B1724752}" type="pres">
      <dgm:prSet presAssocID="{82ADD7E2-AD40-4790-B410-F92270855022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E007C-A93C-4ED8-9C72-6D78518A34F3}" type="pres">
      <dgm:prSet presAssocID="{82ADD7E2-AD40-4790-B410-F92270855022}" presName="Accent" presStyleLbl="parChTrans1D1" presStyleIdx="2" presStyleCnt="3"/>
      <dgm:spPr/>
    </dgm:pt>
    <dgm:pt modelId="{34BB9207-9E74-45C5-BC08-C51DCC184D06}" type="pres">
      <dgm:prSet presAssocID="{82ADD7E2-AD40-4790-B410-F92270855022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8C223-7B88-4F6D-84C7-04E208C596A7}" srcId="{FB399BE9-CA14-42C6-92B4-7AA3216E209B}" destId="{305F8AE3-29D7-48C7-B0E8-52F517BED02E}" srcOrd="1" destOrd="0" parTransId="{9F60DB70-E771-46DA-B7F7-F3696736C139}" sibTransId="{679D6382-09D4-4C5A-862B-45DB08E6229B}"/>
    <dgm:cxn modelId="{1EFAB2A2-E250-4F44-A481-C575623F5682}" srcId="{7AC5FAF4-4AC0-4925-BCDB-030274FF0D77}" destId="{4E867A6B-BE73-4443-B5CC-D9C80D7C3817}" srcOrd="1" destOrd="0" parTransId="{EE68ACD9-E4E9-43B6-A280-24FEFAFA459D}" sibTransId="{2326E592-101E-440C-812C-6A101109B496}"/>
    <dgm:cxn modelId="{3F226C76-61C9-4C4E-A603-DE3256911964}" srcId="{9ADCC156-A5C8-4CB5-ABE6-C92097C08E03}" destId="{82ADD7E2-AD40-4790-B410-F92270855022}" srcOrd="2" destOrd="0" parTransId="{2C35879E-C20F-43D2-826F-670058631870}" sibTransId="{B3B06154-DEBD-4C98-8FCF-7BC0F2A68653}"/>
    <dgm:cxn modelId="{54A0D67E-D983-4697-8818-013624ACC8CC}" srcId="{9ADCC156-A5C8-4CB5-ABE6-C92097C08E03}" destId="{FB399BE9-CA14-42C6-92B4-7AA3216E209B}" srcOrd="0" destOrd="0" parTransId="{14CB19B8-DFAB-4B3F-8EBD-43445D3C6516}" sibTransId="{79A17FB4-DB1E-4F02-AA75-57DF0BFDB2F2}"/>
    <dgm:cxn modelId="{8CBAEC29-29E0-4FAE-87CF-6ADBC20867D3}" type="presOf" srcId="{9ADCC156-A5C8-4CB5-ABE6-C92097C08E03}" destId="{DAD7D95D-3160-41D1-A98B-C890C8C8F9E6}" srcOrd="0" destOrd="0" presId="urn:microsoft.com/office/officeart/2011/layout/TabList"/>
    <dgm:cxn modelId="{974262CD-9AC7-46CE-A0C7-E937B666B26F}" type="presOf" srcId="{9228E09F-FA20-4141-831F-605C8CDA4EE7}" destId="{34BB9207-9E74-45C5-BC08-C51DCC184D06}" srcOrd="0" destOrd="0" presId="urn:microsoft.com/office/officeart/2011/layout/TabList"/>
    <dgm:cxn modelId="{686A2E7D-77EA-45F3-9D44-79605A728921}" type="presOf" srcId="{E9E323F9-109F-4067-8563-9AD666C595E7}" destId="{C76BF960-B8F3-4DF9-82F3-12852172B3A1}" srcOrd="0" destOrd="0" presId="urn:microsoft.com/office/officeart/2011/layout/TabList"/>
    <dgm:cxn modelId="{275B6F8D-625B-4FE4-9E7D-7F226E686FA5}" srcId="{82ADD7E2-AD40-4790-B410-F92270855022}" destId="{22214534-8678-459E-92AA-8F6B653ACB3E}" srcOrd="0" destOrd="0" parTransId="{193E0BCB-5522-4D57-AEE0-E232BB32BA2B}" sibTransId="{8D57659F-F4CD-42DB-BAA6-6587BC2C9AD2}"/>
    <dgm:cxn modelId="{D68253FE-4D67-4285-85A4-74D30D3D5743}" srcId="{82ADD7E2-AD40-4790-B410-F92270855022}" destId="{9228E09F-FA20-4141-831F-605C8CDA4EE7}" srcOrd="1" destOrd="0" parTransId="{094F1C5C-C6E5-4149-BEE9-781FEEDB4F5D}" sibTransId="{18D43E07-D4DF-4A56-B977-36913211A62D}"/>
    <dgm:cxn modelId="{4CEE6689-0505-4651-B133-BD9A7A44032A}" type="presOf" srcId="{22214534-8678-459E-92AA-8F6B653ACB3E}" destId="{D057CADB-2201-4155-A9FD-CA3D14AEC9E9}" srcOrd="0" destOrd="0" presId="urn:microsoft.com/office/officeart/2011/layout/TabList"/>
    <dgm:cxn modelId="{073D3599-7296-4233-8550-63E3FBA9B824}" srcId="{FB399BE9-CA14-42C6-92B4-7AA3216E209B}" destId="{9F8F6F3A-1EFB-43FC-975F-787E29B58E68}" srcOrd="2" destOrd="0" parTransId="{6F7E4174-863E-48A4-B6A2-2EB52CC72804}" sibTransId="{C23AFFF4-E5C2-445D-B9FA-F8EBCDC2CDD7}"/>
    <dgm:cxn modelId="{3134F78D-FC13-4BC8-B7AA-6BF373ED7D29}" srcId="{FB399BE9-CA14-42C6-92B4-7AA3216E209B}" destId="{E9E323F9-109F-4067-8563-9AD666C595E7}" srcOrd="0" destOrd="0" parTransId="{3408C4EB-D4B2-436A-A02D-06E4C26DC34C}" sibTransId="{DBEF9A3B-3F27-4F26-9429-652CB84D8BFE}"/>
    <dgm:cxn modelId="{AEF6BA9E-E3D8-4E7C-933D-84BCC9437CBC}" type="presOf" srcId="{9F8F6F3A-1EFB-43FC-975F-787E29B58E68}" destId="{C18DEC5D-5D17-4832-B99F-7B0E0CB2FDD9}" srcOrd="0" destOrd="1" presId="urn:microsoft.com/office/officeart/2011/layout/TabList"/>
    <dgm:cxn modelId="{39772703-C424-46BA-BE66-1D068BC5AF9F}" type="presOf" srcId="{7AC5FAF4-4AC0-4925-BCDB-030274FF0D77}" destId="{1B8012F1-6E98-43A4-8CC2-53E05459B4BB}" srcOrd="0" destOrd="0" presId="urn:microsoft.com/office/officeart/2011/layout/TabList"/>
    <dgm:cxn modelId="{5D185D86-6AF4-4A91-B540-50DA081CF767}" type="presOf" srcId="{305F8AE3-29D7-48C7-B0E8-52F517BED02E}" destId="{C18DEC5D-5D17-4832-B99F-7B0E0CB2FDD9}" srcOrd="0" destOrd="0" presId="urn:microsoft.com/office/officeart/2011/layout/TabList"/>
    <dgm:cxn modelId="{DABFBA08-240D-4F48-8CF2-3FC2E6DCF4AF}" type="presOf" srcId="{82ADD7E2-AD40-4790-B410-F92270855022}" destId="{E9510C96-8BD3-4C38-A46F-E661B1724752}" srcOrd="0" destOrd="0" presId="urn:microsoft.com/office/officeart/2011/layout/TabList"/>
    <dgm:cxn modelId="{577D5184-17EF-46DD-8311-058AAA8263B9}" srcId="{9ADCC156-A5C8-4CB5-ABE6-C92097C08E03}" destId="{7AC5FAF4-4AC0-4925-BCDB-030274FF0D77}" srcOrd="1" destOrd="0" parTransId="{691D362A-BEDA-4E3E-ABB1-402F2B0B502E}" sibTransId="{633B667C-36A6-4DA7-95DB-1B02EB16C3AB}"/>
    <dgm:cxn modelId="{48F58B4F-29EB-4137-8583-A73CE07F89CA}" type="presOf" srcId="{4E867A6B-BE73-4443-B5CC-D9C80D7C3817}" destId="{6A66C11E-09F7-4842-8870-FD37134F2D53}" srcOrd="0" destOrd="0" presId="urn:microsoft.com/office/officeart/2011/layout/TabList"/>
    <dgm:cxn modelId="{12AA08A0-5AE4-4360-A859-2A1920C42679}" srcId="{7AC5FAF4-4AC0-4925-BCDB-030274FF0D77}" destId="{F74C7B05-7281-4868-BFDB-D4A65F99FAFE}" srcOrd="0" destOrd="0" parTransId="{71E7BD49-3EF8-4B12-859E-F26F191115FA}" sibTransId="{CB3E5D0D-3F11-4BAF-8781-5FD84A258675}"/>
    <dgm:cxn modelId="{396CC6CB-9D90-46D6-A186-DE713667E405}" type="presOf" srcId="{FB399BE9-CA14-42C6-92B4-7AA3216E209B}" destId="{EAADDB38-D017-4C51-95B8-8BA5ED5D27EA}" srcOrd="0" destOrd="0" presId="urn:microsoft.com/office/officeart/2011/layout/TabList"/>
    <dgm:cxn modelId="{9F430E29-F9C1-46AC-ADB8-31FF642ED53C}" type="presOf" srcId="{F74C7B05-7281-4868-BFDB-D4A65F99FAFE}" destId="{6329334A-72A6-4109-B7E5-92CBAE4852C0}" srcOrd="0" destOrd="0" presId="urn:microsoft.com/office/officeart/2011/layout/TabList"/>
    <dgm:cxn modelId="{2842A8B6-AF5B-43CD-BC44-6448C52E0BC9}" type="presParOf" srcId="{DAD7D95D-3160-41D1-A98B-C890C8C8F9E6}" destId="{DCD9FFA9-7529-4C72-87CD-EFD31C0721E9}" srcOrd="0" destOrd="0" presId="urn:microsoft.com/office/officeart/2011/layout/TabList"/>
    <dgm:cxn modelId="{DC35C2F5-434D-4D35-84A9-7E356A6FD9C3}" type="presParOf" srcId="{DCD9FFA9-7529-4C72-87CD-EFD31C0721E9}" destId="{C76BF960-B8F3-4DF9-82F3-12852172B3A1}" srcOrd="0" destOrd="0" presId="urn:microsoft.com/office/officeart/2011/layout/TabList"/>
    <dgm:cxn modelId="{49D67DE1-67BF-4A66-BAA1-248A3811D07A}" type="presParOf" srcId="{DCD9FFA9-7529-4C72-87CD-EFD31C0721E9}" destId="{EAADDB38-D017-4C51-95B8-8BA5ED5D27EA}" srcOrd="1" destOrd="0" presId="urn:microsoft.com/office/officeart/2011/layout/TabList"/>
    <dgm:cxn modelId="{0B4AAD97-87AE-49EC-B725-FEBB40F13213}" type="presParOf" srcId="{DCD9FFA9-7529-4C72-87CD-EFD31C0721E9}" destId="{ACA55B90-16FA-4711-92A2-C0A3ED6CA7B2}" srcOrd="2" destOrd="0" presId="urn:microsoft.com/office/officeart/2011/layout/TabList"/>
    <dgm:cxn modelId="{2D115F72-4E0C-4ECB-A0C9-22039F6B815C}" type="presParOf" srcId="{DAD7D95D-3160-41D1-A98B-C890C8C8F9E6}" destId="{C18DEC5D-5D17-4832-B99F-7B0E0CB2FDD9}" srcOrd="1" destOrd="0" presId="urn:microsoft.com/office/officeart/2011/layout/TabList"/>
    <dgm:cxn modelId="{7920F4EE-6F24-4EE5-B5FF-3751ACDEDFE5}" type="presParOf" srcId="{DAD7D95D-3160-41D1-A98B-C890C8C8F9E6}" destId="{322A1DC4-738F-4037-B8F0-DBC6D2920C51}" srcOrd="2" destOrd="0" presId="urn:microsoft.com/office/officeart/2011/layout/TabList"/>
    <dgm:cxn modelId="{813DF57B-7193-4204-BC7C-5D8F855A1EEE}" type="presParOf" srcId="{DAD7D95D-3160-41D1-A98B-C890C8C8F9E6}" destId="{A264A70C-A43A-418A-B434-7834831B727A}" srcOrd="3" destOrd="0" presId="urn:microsoft.com/office/officeart/2011/layout/TabList"/>
    <dgm:cxn modelId="{F5168428-0E41-420A-B985-A48241CB1F3D}" type="presParOf" srcId="{A264A70C-A43A-418A-B434-7834831B727A}" destId="{6329334A-72A6-4109-B7E5-92CBAE4852C0}" srcOrd="0" destOrd="0" presId="urn:microsoft.com/office/officeart/2011/layout/TabList"/>
    <dgm:cxn modelId="{FB3B3959-731F-4562-A129-4E21D6D63F95}" type="presParOf" srcId="{A264A70C-A43A-418A-B434-7834831B727A}" destId="{1B8012F1-6E98-43A4-8CC2-53E05459B4BB}" srcOrd="1" destOrd="0" presId="urn:microsoft.com/office/officeart/2011/layout/TabList"/>
    <dgm:cxn modelId="{1DA41C57-9878-4820-88FD-171C6B57B7CC}" type="presParOf" srcId="{A264A70C-A43A-418A-B434-7834831B727A}" destId="{DED95BE5-A3B5-451E-84BA-126B94D1E41C}" srcOrd="2" destOrd="0" presId="urn:microsoft.com/office/officeart/2011/layout/TabList"/>
    <dgm:cxn modelId="{DDC3613D-8B8D-4A77-AB6E-BDBA0F28238E}" type="presParOf" srcId="{DAD7D95D-3160-41D1-A98B-C890C8C8F9E6}" destId="{6A66C11E-09F7-4842-8870-FD37134F2D53}" srcOrd="4" destOrd="0" presId="urn:microsoft.com/office/officeart/2011/layout/TabList"/>
    <dgm:cxn modelId="{129835E1-50B0-4665-91EE-CF8A79203850}" type="presParOf" srcId="{DAD7D95D-3160-41D1-A98B-C890C8C8F9E6}" destId="{31470D73-A253-4DA0-B5C8-2F806D524F37}" srcOrd="5" destOrd="0" presId="urn:microsoft.com/office/officeart/2011/layout/TabList"/>
    <dgm:cxn modelId="{3A780BEE-0940-4637-83F0-BD0944E6C748}" type="presParOf" srcId="{DAD7D95D-3160-41D1-A98B-C890C8C8F9E6}" destId="{508DC556-F806-414E-935C-B8FF0E905C0A}" srcOrd="6" destOrd="0" presId="urn:microsoft.com/office/officeart/2011/layout/TabList"/>
    <dgm:cxn modelId="{B59676A8-4247-4845-AF66-2226699A96F2}" type="presParOf" srcId="{508DC556-F806-414E-935C-B8FF0E905C0A}" destId="{D057CADB-2201-4155-A9FD-CA3D14AEC9E9}" srcOrd="0" destOrd="0" presId="urn:microsoft.com/office/officeart/2011/layout/TabList"/>
    <dgm:cxn modelId="{8129C405-3664-4426-B41A-1C4CD33D44A1}" type="presParOf" srcId="{508DC556-F806-414E-935C-B8FF0E905C0A}" destId="{E9510C96-8BD3-4C38-A46F-E661B1724752}" srcOrd="1" destOrd="0" presId="urn:microsoft.com/office/officeart/2011/layout/TabList"/>
    <dgm:cxn modelId="{5F64C7FA-6083-4670-A045-F23B1B3357D4}" type="presParOf" srcId="{508DC556-F806-414E-935C-B8FF0E905C0A}" destId="{563E007C-A93C-4ED8-9C72-6D78518A34F3}" srcOrd="2" destOrd="0" presId="urn:microsoft.com/office/officeart/2011/layout/TabList"/>
    <dgm:cxn modelId="{02741B99-51AA-40E5-A96D-ADC35E402774}" type="presParOf" srcId="{DAD7D95D-3160-41D1-A98B-C890C8C8F9E6}" destId="{34BB9207-9E74-45C5-BC08-C51DCC184D0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CC156-A5C8-4CB5-ABE6-C92097C08E0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99BE9-CA14-42C6-92B4-7AA3216E209B}">
      <dgm:prSet phldrT="[Текст]"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14CB19B8-DFAB-4B3F-8EBD-43445D3C6516}" type="parTrans" cxnId="{54A0D67E-D983-4697-8818-013624ACC8CC}">
      <dgm:prSet/>
      <dgm:spPr/>
      <dgm:t>
        <a:bodyPr/>
        <a:lstStyle/>
        <a:p>
          <a:endParaRPr lang="ru-RU"/>
        </a:p>
      </dgm:t>
    </dgm:pt>
    <dgm:pt modelId="{79A17FB4-DB1E-4F02-AA75-57DF0BFDB2F2}" type="sibTrans" cxnId="{54A0D67E-D983-4697-8818-013624ACC8CC}">
      <dgm:prSet/>
      <dgm:spPr/>
      <dgm:t>
        <a:bodyPr/>
        <a:lstStyle/>
        <a:p>
          <a:endParaRPr lang="ru-RU"/>
        </a:p>
      </dgm:t>
    </dgm:pt>
    <dgm:pt modelId="{E9E323F9-109F-4067-8563-9AD666C595E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/>
            <a:t>Определение средней урожайности с/х культур </a:t>
          </a:r>
          <a:endParaRPr lang="ru-RU" b="1" dirty="0"/>
        </a:p>
      </dgm:t>
    </dgm:pt>
    <dgm:pt modelId="{3408C4EB-D4B2-436A-A02D-06E4C26DC34C}" type="parTrans" cxnId="{3134F78D-FC13-4BC8-B7AA-6BF373ED7D29}">
      <dgm:prSet/>
      <dgm:spPr/>
      <dgm:t>
        <a:bodyPr/>
        <a:lstStyle/>
        <a:p>
          <a:endParaRPr lang="ru-RU"/>
        </a:p>
      </dgm:t>
    </dgm:pt>
    <dgm:pt modelId="{DBEF9A3B-3F27-4F26-9429-652CB84D8BFE}" type="sibTrans" cxnId="{3134F78D-FC13-4BC8-B7AA-6BF373ED7D29}">
      <dgm:prSet/>
      <dgm:spPr/>
      <dgm:t>
        <a:bodyPr/>
        <a:lstStyle/>
        <a:p>
          <a:endParaRPr lang="ru-RU"/>
        </a:p>
      </dgm:t>
    </dgm:pt>
    <dgm:pt modelId="{305F8AE3-29D7-48C7-B0E8-52F517BED02E}">
      <dgm:prSet phldrT="[Текст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 contrast="-19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Средняя урожайность определяется согласно методикам, утверждаемым приказом МСХ России.</a:t>
          </a:r>
          <a:endParaRPr lang="ru-RU" sz="1800" dirty="0">
            <a:solidFill>
              <a:schemeClr val="bg1"/>
            </a:solidFill>
          </a:endParaRPr>
        </a:p>
      </dgm:t>
    </dgm:pt>
    <dgm:pt modelId="{9F60DB70-E771-46DA-B7F7-F3696736C139}" type="parTrans" cxnId="{C948C223-7B88-4F6D-84C7-04E208C596A7}">
      <dgm:prSet/>
      <dgm:spPr/>
      <dgm:t>
        <a:bodyPr/>
        <a:lstStyle/>
        <a:p>
          <a:endParaRPr lang="ru-RU"/>
        </a:p>
      </dgm:t>
    </dgm:pt>
    <dgm:pt modelId="{679D6382-09D4-4C5A-862B-45DB08E6229B}" type="sibTrans" cxnId="{C948C223-7B88-4F6D-84C7-04E208C596A7}">
      <dgm:prSet/>
      <dgm:spPr/>
      <dgm:t>
        <a:bodyPr/>
        <a:lstStyle/>
        <a:p>
          <a:endParaRPr lang="ru-RU"/>
        </a:p>
      </dgm:t>
    </dgm:pt>
    <dgm:pt modelId="{AE77A8B1-AD8A-45D0-BC1D-EE1F647A65F6}">
      <dgm:prSet phldrT="[Текст]" custT="1"/>
      <dgm:spPr/>
      <dgm:t>
        <a:bodyPr/>
        <a:lstStyle/>
        <a:p>
          <a:pPr>
            <a:spcAft>
              <a:spcPts val="600"/>
            </a:spcAft>
          </a:pPr>
          <a:endParaRPr lang="ru-RU" sz="1800" dirty="0">
            <a:solidFill>
              <a:schemeClr val="bg1"/>
            </a:solidFill>
          </a:endParaRPr>
        </a:p>
      </dgm:t>
    </dgm:pt>
    <dgm:pt modelId="{A7571045-3563-455B-9DE3-E92D9D13B430}" type="parTrans" cxnId="{FF4A61BE-AFBE-4654-BADF-24071ED10BD4}">
      <dgm:prSet/>
      <dgm:spPr/>
      <dgm:t>
        <a:bodyPr/>
        <a:lstStyle/>
        <a:p>
          <a:endParaRPr lang="ru-RU"/>
        </a:p>
      </dgm:t>
    </dgm:pt>
    <dgm:pt modelId="{DA45C6F8-FF20-4FF6-92EB-15029C03E908}" type="sibTrans" cxnId="{FF4A61BE-AFBE-4654-BADF-24071ED10BD4}">
      <dgm:prSet/>
      <dgm:spPr/>
      <dgm:t>
        <a:bodyPr/>
        <a:lstStyle/>
        <a:p>
          <a:endParaRPr lang="ru-RU"/>
        </a:p>
      </dgm:t>
    </dgm:pt>
    <dgm:pt modelId="{28DC607C-CD8C-4FF0-9991-E4F795F42661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Согласно практике прошлых лет определяется как средняя урожайность, сложившаяся за 5 лет, предшествующих году заключения договора. </a:t>
          </a:r>
        </a:p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При этом урожайность определяется как отношение валового сбора после доработки (зерновые) к посевной площади. (в случае, если аграрием данная культура не возделывалась, то для расчета принимаются данные по району/региону)</a:t>
          </a:r>
          <a:br>
            <a:rPr lang="ru-RU" sz="1800" dirty="0" smtClean="0">
              <a:solidFill>
                <a:schemeClr val="bg1"/>
              </a:solidFill>
            </a:rPr>
          </a:br>
          <a:r>
            <a:rPr lang="ru-RU" sz="1800" b="1" u="sng" dirty="0" smtClean="0">
              <a:solidFill>
                <a:schemeClr val="bg1"/>
              </a:solidFill>
            </a:rPr>
            <a:t>Частые ошибки</a:t>
          </a:r>
          <a:endParaRPr lang="ru-RU" sz="1800" dirty="0" smtClean="0">
            <a:solidFill>
              <a:schemeClr val="bg1"/>
            </a:solidFill>
          </a:endParaRPr>
        </a:p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При заполнении заявления указывается средний сбор с 1 га согласно гр.8 29-СХ/2-фермер, который рассчитывается с уборочной площади, тем самым завышая планируемый урожай</a:t>
          </a:r>
        </a:p>
        <a:p>
          <a:pPr>
            <a:spcAft>
              <a:spcPts val="600"/>
            </a:spcAft>
          </a:pPr>
          <a:r>
            <a:rPr lang="ru-RU" sz="1800" dirty="0" smtClean="0">
              <a:solidFill>
                <a:schemeClr val="bg1"/>
              </a:solidFill>
            </a:rPr>
            <a:t>При обращении в Росстат данные об урожайности предоставляются либо с уборочной площади либо с уточненной, что также приводит к завышению планируемого урожая. Особенно эта проблема актуально при страховании  озимых, т.к. не учитываются площади, погибшие в зимний период. </a:t>
          </a:r>
          <a:endParaRPr lang="ru-RU" sz="1800" dirty="0">
            <a:solidFill>
              <a:schemeClr val="bg1"/>
            </a:solidFill>
          </a:endParaRPr>
        </a:p>
      </dgm:t>
    </dgm:pt>
    <dgm:pt modelId="{44B92921-C751-46B3-8D66-A94E5984D87A}" type="parTrans" cxnId="{A5007A7A-ABF8-4670-A3CC-799B20195AFE}">
      <dgm:prSet/>
      <dgm:spPr/>
    </dgm:pt>
    <dgm:pt modelId="{47D4CC92-AA43-473A-A06B-5BDFA12FDEA2}" type="sibTrans" cxnId="{A5007A7A-ABF8-4670-A3CC-799B20195AFE}">
      <dgm:prSet/>
      <dgm:spPr/>
    </dgm:pt>
    <dgm:pt modelId="{DAD7D95D-3160-41D1-A98B-C890C8C8F9E6}" type="pres">
      <dgm:prSet presAssocID="{9ADCC156-A5C8-4CB5-ABE6-C92097C08E0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CD9FFA9-7529-4C72-87CD-EFD31C0721E9}" type="pres">
      <dgm:prSet presAssocID="{FB399BE9-CA14-42C6-92B4-7AA3216E209B}" presName="composite" presStyleCnt="0"/>
      <dgm:spPr/>
    </dgm:pt>
    <dgm:pt modelId="{C76BF960-B8F3-4DF9-82F3-12852172B3A1}" type="pres">
      <dgm:prSet presAssocID="{FB399BE9-CA14-42C6-92B4-7AA3216E209B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DDB38-D017-4C51-95B8-8BA5ED5D27EA}" type="pres">
      <dgm:prSet presAssocID="{FB399BE9-CA14-42C6-92B4-7AA3216E209B}" presName="Parent" presStyleLbl="alignNode1" presStyleIdx="0" presStyleCnt="1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5B90-16FA-4711-92A2-C0A3ED6CA7B2}" type="pres">
      <dgm:prSet presAssocID="{FB399BE9-CA14-42C6-92B4-7AA3216E209B}" presName="Accent" presStyleLbl="parChTrans1D1" presStyleIdx="0" presStyleCnt="1"/>
      <dgm:spPr/>
    </dgm:pt>
    <dgm:pt modelId="{C18DEC5D-5D17-4832-B99F-7B0E0CB2FDD9}" type="pres">
      <dgm:prSet presAssocID="{FB399BE9-CA14-42C6-92B4-7AA3216E209B}" presName="Child" presStyleLbl="revTx" presStyleIdx="1" presStyleCnt="2" custScaleY="244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48C223-7B88-4F6D-84C7-04E208C596A7}" srcId="{FB399BE9-CA14-42C6-92B4-7AA3216E209B}" destId="{305F8AE3-29D7-48C7-B0E8-52F517BED02E}" srcOrd="1" destOrd="0" parTransId="{9F60DB70-E771-46DA-B7F7-F3696736C139}" sibTransId="{679D6382-09D4-4C5A-862B-45DB08E6229B}"/>
    <dgm:cxn modelId="{54A0D67E-D983-4697-8818-013624ACC8CC}" srcId="{9ADCC156-A5C8-4CB5-ABE6-C92097C08E03}" destId="{FB399BE9-CA14-42C6-92B4-7AA3216E209B}" srcOrd="0" destOrd="0" parTransId="{14CB19B8-DFAB-4B3F-8EBD-43445D3C6516}" sibTransId="{79A17FB4-DB1E-4F02-AA75-57DF0BFDB2F2}"/>
    <dgm:cxn modelId="{C024D369-BF97-43CD-B362-2D98033E81F4}" type="presOf" srcId="{9ADCC156-A5C8-4CB5-ABE6-C92097C08E03}" destId="{DAD7D95D-3160-41D1-A98B-C890C8C8F9E6}" srcOrd="0" destOrd="0" presId="urn:microsoft.com/office/officeart/2011/layout/TabList"/>
    <dgm:cxn modelId="{FF4A61BE-AFBE-4654-BADF-24071ED10BD4}" srcId="{FB399BE9-CA14-42C6-92B4-7AA3216E209B}" destId="{AE77A8B1-AD8A-45D0-BC1D-EE1F647A65F6}" srcOrd="3" destOrd="0" parTransId="{A7571045-3563-455B-9DE3-E92D9D13B430}" sibTransId="{DA45C6F8-FF20-4FF6-92EB-15029C03E908}"/>
    <dgm:cxn modelId="{A5007A7A-ABF8-4670-A3CC-799B20195AFE}" srcId="{FB399BE9-CA14-42C6-92B4-7AA3216E209B}" destId="{28DC607C-CD8C-4FF0-9991-E4F795F42661}" srcOrd="2" destOrd="0" parTransId="{44B92921-C751-46B3-8D66-A94E5984D87A}" sibTransId="{47D4CC92-AA43-473A-A06B-5BDFA12FDEA2}"/>
    <dgm:cxn modelId="{3134F78D-FC13-4BC8-B7AA-6BF373ED7D29}" srcId="{FB399BE9-CA14-42C6-92B4-7AA3216E209B}" destId="{E9E323F9-109F-4067-8563-9AD666C595E7}" srcOrd="0" destOrd="0" parTransId="{3408C4EB-D4B2-436A-A02D-06E4C26DC34C}" sibTransId="{DBEF9A3B-3F27-4F26-9429-652CB84D8BFE}"/>
    <dgm:cxn modelId="{FE3BE95C-4188-44EA-8246-E2C179153C95}" type="presOf" srcId="{E9E323F9-109F-4067-8563-9AD666C595E7}" destId="{C76BF960-B8F3-4DF9-82F3-12852172B3A1}" srcOrd="0" destOrd="0" presId="urn:microsoft.com/office/officeart/2011/layout/TabList"/>
    <dgm:cxn modelId="{60DB070F-E6F2-41E0-ABE8-E20A2A3B86C1}" type="presOf" srcId="{305F8AE3-29D7-48C7-B0E8-52F517BED02E}" destId="{C18DEC5D-5D17-4832-B99F-7B0E0CB2FDD9}" srcOrd="0" destOrd="0" presId="urn:microsoft.com/office/officeart/2011/layout/TabList"/>
    <dgm:cxn modelId="{B1EF1287-FA51-413D-8E21-71287B7250DE}" type="presOf" srcId="{28DC607C-CD8C-4FF0-9991-E4F795F42661}" destId="{C18DEC5D-5D17-4832-B99F-7B0E0CB2FDD9}" srcOrd="0" destOrd="1" presId="urn:microsoft.com/office/officeart/2011/layout/TabList"/>
    <dgm:cxn modelId="{E742DED2-8FCA-4000-A3D0-67A4FB8F80AC}" type="presOf" srcId="{FB399BE9-CA14-42C6-92B4-7AA3216E209B}" destId="{EAADDB38-D017-4C51-95B8-8BA5ED5D27EA}" srcOrd="0" destOrd="0" presId="urn:microsoft.com/office/officeart/2011/layout/TabList"/>
    <dgm:cxn modelId="{32264377-726D-49FA-B409-53B19136575B}" type="presOf" srcId="{AE77A8B1-AD8A-45D0-BC1D-EE1F647A65F6}" destId="{C18DEC5D-5D17-4832-B99F-7B0E0CB2FDD9}" srcOrd="0" destOrd="2" presId="urn:microsoft.com/office/officeart/2011/layout/TabList"/>
    <dgm:cxn modelId="{457EC364-03D5-41BD-9FD3-53391B02766B}" type="presParOf" srcId="{DAD7D95D-3160-41D1-A98B-C890C8C8F9E6}" destId="{DCD9FFA9-7529-4C72-87CD-EFD31C0721E9}" srcOrd="0" destOrd="0" presId="urn:microsoft.com/office/officeart/2011/layout/TabList"/>
    <dgm:cxn modelId="{4CB07721-CEC4-49FD-A253-A956DF1B45E9}" type="presParOf" srcId="{DCD9FFA9-7529-4C72-87CD-EFD31C0721E9}" destId="{C76BF960-B8F3-4DF9-82F3-12852172B3A1}" srcOrd="0" destOrd="0" presId="urn:microsoft.com/office/officeart/2011/layout/TabList"/>
    <dgm:cxn modelId="{69C19CA7-C3AC-4CD8-84A4-AB0DBD21D47A}" type="presParOf" srcId="{DCD9FFA9-7529-4C72-87CD-EFD31C0721E9}" destId="{EAADDB38-D017-4C51-95B8-8BA5ED5D27EA}" srcOrd="1" destOrd="0" presId="urn:microsoft.com/office/officeart/2011/layout/TabList"/>
    <dgm:cxn modelId="{B47453B2-7B71-4B98-B85D-B0D6B3B23167}" type="presParOf" srcId="{DCD9FFA9-7529-4C72-87CD-EFD31C0721E9}" destId="{ACA55B90-16FA-4711-92A2-C0A3ED6CA7B2}" srcOrd="2" destOrd="0" presId="urn:microsoft.com/office/officeart/2011/layout/TabList"/>
    <dgm:cxn modelId="{E058220C-C29F-4482-BE57-087B325A0DB7}" type="presParOf" srcId="{DAD7D95D-3160-41D1-A98B-C890C8C8F9E6}" destId="{C18DEC5D-5D17-4832-B99F-7B0E0CB2FDD9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D9504-44D1-451E-BAE4-31A9B8CA145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14C98-770C-421E-A509-C9F262D97428}">
      <dgm:prSet custT="1"/>
      <dgm:spPr/>
      <dgm:t>
        <a:bodyPr/>
        <a:lstStyle/>
        <a:p>
          <a:pPr rtl="0"/>
          <a:r>
            <a:rPr lang="ru-RU" sz="1600" dirty="0" smtClean="0"/>
            <a:t>- соблюдать агротехнику, в том числе выполнять все мероприятия, предусмотренные технологической картой</a:t>
          </a:r>
          <a:endParaRPr lang="ru-RU" sz="1600" dirty="0"/>
        </a:p>
      </dgm:t>
    </dgm:pt>
    <dgm:pt modelId="{DDAE3106-26E5-4F77-A739-F4FB7DD92EF0}" type="parTrans" cxnId="{7B47195C-A140-4D4B-B6D2-DD54C86B82E8}">
      <dgm:prSet/>
      <dgm:spPr/>
      <dgm:t>
        <a:bodyPr/>
        <a:lstStyle/>
        <a:p>
          <a:endParaRPr lang="ru-RU"/>
        </a:p>
      </dgm:t>
    </dgm:pt>
    <dgm:pt modelId="{D16B09DE-63F7-4DC7-80EB-3A0ECE74B5FF}" type="sibTrans" cxnId="{7B47195C-A140-4D4B-B6D2-DD54C86B82E8}">
      <dgm:prSet/>
      <dgm:spPr/>
      <dgm:t>
        <a:bodyPr/>
        <a:lstStyle/>
        <a:p>
          <a:endParaRPr lang="ru-RU"/>
        </a:p>
      </dgm:t>
    </dgm:pt>
    <dgm:pt modelId="{93D150D1-B3DB-4149-ABCA-F4F1C68379E1}">
      <dgm:prSet custT="1"/>
      <dgm:spPr/>
      <dgm:t>
        <a:bodyPr/>
        <a:lstStyle/>
        <a:p>
          <a:pPr rtl="0"/>
          <a:r>
            <a:rPr lang="ru-RU" sz="1600" dirty="0" smtClean="0"/>
            <a:t>- письменно согласовать со Страховщиком внесение изменений в технологическую карту, </a:t>
          </a:r>
          <a:r>
            <a:rPr lang="ru-RU" sz="1600" dirty="0" smtClean="0">
              <a:solidFill>
                <a:srgbClr val="66FF66"/>
              </a:solidFill>
            </a:rPr>
            <a:t>в том числе возможность перевода </a:t>
          </a:r>
          <a:r>
            <a:rPr lang="ru-RU" sz="1600" dirty="0" err="1" smtClean="0">
              <a:solidFill>
                <a:srgbClr val="66FF66"/>
              </a:solidFill>
            </a:rPr>
            <a:t>сельхозкультуры</a:t>
          </a:r>
          <a:r>
            <a:rPr lang="ru-RU" sz="1600" dirty="0" smtClean="0">
              <a:solidFill>
                <a:srgbClr val="66FF66"/>
              </a:solidFill>
            </a:rPr>
            <a:t> в другую категорию.</a:t>
          </a:r>
          <a:endParaRPr lang="ru-RU" sz="1600" dirty="0">
            <a:solidFill>
              <a:srgbClr val="66FF66"/>
            </a:solidFill>
          </a:endParaRPr>
        </a:p>
      </dgm:t>
    </dgm:pt>
    <dgm:pt modelId="{22EFAC34-AB08-4413-B18E-B55423AF950C}" type="parTrans" cxnId="{3E1E0F9B-6024-489D-9A37-9BDB09F653F9}">
      <dgm:prSet/>
      <dgm:spPr/>
      <dgm:t>
        <a:bodyPr/>
        <a:lstStyle/>
        <a:p>
          <a:endParaRPr lang="ru-RU"/>
        </a:p>
      </dgm:t>
    </dgm:pt>
    <dgm:pt modelId="{6CE5BD64-692B-4C5B-A2D6-C39D1C90A4E7}" type="sibTrans" cxnId="{3E1E0F9B-6024-489D-9A37-9BDB09F653F9}">
      <dgm:prSet/>
      <dgm:spPr/>
      <dgm:t>
        <a:bodyPr/>
        <a:lstStyle/>
        <a:p>
          <a:endParaRPr lang="ru-RU"/>
        </a:p>
      </dgm:t>
    </dgm:pt>
    <dgm:pt modelId="{708E6D26-6F12-4259-8AD8-71586A823797}">
      <dgm:prSet custT="1"/>
      <dgm:spPr/>
      <dgm:t>
        <a:bodyPr/>
        <a:lstStyle/>
        <a:p>
          <a:pPr rtl="0"/>
          <a:r>
            <a:rPr lang="ru-RU" sz="1600" dirty="0" smtClean="0"/>
            <a:t>- предоставить Страховщику </a:t>
          </a:r>
          <a:r>
            <a:rPr lang="ru-RU" sz="1600" dirty="0" smtClean="0">
              <a:solidFill>
                <a:srgbClr val="66FF66"/>
              </a:solidFill>
            </a:rPr>
            <a:t>(независимому эксперту) </a:t>
          </a:r>
          <a:r>
            <a:rPr lang="ru-RU" sz="1600" dirty="0" smtClean="0"/>
            <a:t>возможность произвести осмотр посевных площадей;</a:t>
          </a:r>
        </a:p>
        <a:p>
          <a:pPr rtl="0"/>
          <a:r>
            <a:rPr lang="ru-RU" sz="1600" dirty="0" smtClean="0">
              <a:solidFill>
                <a:srgbClr val="66FF66"/>
              </a:solidFill>
            </a:rPr>
            <a:t>- участвовать в осмотре;</a:t>
          </a:r>
          <a:endParaRPr lang="ru-RU" sz="1600" dirty="0">
            <a:solidFill>
              <a:srgbClr val="66FF66"/>
            </a:solidFill>
          </a:endParaRPr>
        </a:p>
      </dgm:t>
    </dgm:pt>
    <dgm:pt modelId="{D79C7C86-CD48-48EE-A3E7-1BED74E0B39B}" type="parTrans" cxnId="{12996236-A04B-4428-8792-89F954DF000F}">
      <dgm:prSet/>
      <dgm:spPr/>
      <dgm:t>
        <a:bodyPr/>
        <a:lstStyle/>
        <a:p>
          <a:endParaRPr lang="ru-RU"/>
        </a:p>
      </dgm:t>
    </dgm:pt>
    <dgm:pt modelId="{D1FCA0BB-4165-49E0-9D9A-3F19D8198557}" type="sibTrans" cxnId="{12996236-A04B-4428-8792-89F954DF000F}">
      <dgm:prSet/>
      <dgm:spPr/>
      <dgm:t>
        <a:bodyPr/>
        <a:lstStyle/>
        <a:p>
          <a:endParaRPr lang="ru-RU"/>
        </a:p>
      </dgm:t>
    </dgm:pt>
    <dgm:pt modelId="{2D0D4A2D-9233-4A42-A5A1-93AC54EA9B65}">
      <dgm:prSet custT="1"/>
      <dgm:spPr/>
      <dgm:t>
        <a:bodyPr/>
        <a:lstStyle/>
        <a:p>
          <a:pPr rtl="0"/>
          <a:r>
            <a:rPr lang="ru-RU" sz="1600" dirty="0" smtClean="0"/>
            <a:t>- если посевы сельскохозяйственных культур погибли в результате страховых событий, и по агротехническим срокам возможен пересев, то произвести пересев. При признании произошедшего события, ставшего причиной проведения подсева, страховым случаем, затраты Страхователя на пересев возмещаются страховщиком.</a:t>
          </a:r>
          <a:endParaRPr lang="ru-RU" sz="1600" dirty="0"/>
        </a:p>
      </dgm:t>
    </dgm:pt>
    <dgm:pt modelId="{EAB711C8-94D0-4350-AF72-0933F7347FE0}" type="parTrans" cxnId="{88938A24-B0AF-45BE-A607-B6E57C9E6DDA}">
      <dgm:prSet/>
      <dgm:spPr/>
      <dgm:t>
        <a:bodyPr/>
        <a:lstStyle/>
        <a:p>
          <a:endParaRPr lang="ru-RU"/>
        </a:p>
      </dgm:t>
    </dgm:pt>
    <dgm:pt modelId="{59A2F6D6-7A80-425C-9776-0F512A40458E}" type="sibTrans" cxnId="{88938A24-B0AF-45BE-A607-B6E57C9E6DDA}">
      <dgm:prSet/>
      <dgm:spPr/>
      <dgm:t>
        <a:bodyPr/>
        <a:lstStyle/>
        <a:p>
          <a:endParaRPr lang="ru-RU"/>
        </a:p>
      </dgm:t>
    </dgm:pt>
    <dgm:pt modelId="{8B5BCACD-2358-4098-8019-21ECA39C7387}" type="pres">
      <dgm:prSet presAssocID="{8C1D9504-44D1-451E-BAE4-31A9B8CA14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CB953-3EF9-449A-A7CD-B33A964CD272}" type="pres">
      <dgm:prSet presAssocID="{11A14C98-770C-421E-A509-C9F262D97428}" presName="composite" presStyleCnt="0"/>
      <dgm:spPr/>
    </dgm:pt>
    <dgm:pt modelId="{8261152D-9CA2-4DB3-A020-B1E139FC37AE}" type="pres">
      <dgm:prSet presAssocID="{11A14C98-770C-421E-A509-C9F262D97428}" presName="rect1" presStyleLbl="trAlignAcc1" presStyleIdx="0" presStyleCnt="4" custScaleX="69614" custScaleY="113453" custLinFactNeighborX="-4499" custLinFactNeighborY="-1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75891-D2AB-4A93-878C-7F1D39429291}" type="pres">
      <dgm:prSet presAssocID="{11A14C98-770C-421E-A509-C9F262D97428}" presName="rect2" presStyleLbl="fgImgPlace1" presStyleIdx="0" presStyleCnt="4" custScaleX="113052" custScaleY="98536" custLinFactNeighborX="19980" custLinFactNeighborY="-97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ED2A8B-F207-409E-9FB2-1B1BC487AA45}" type="pres">
      <dgm:prSet presAssocID="{D16B09DE-63F7-4DC7-80EB-3A0ECE74B5FF}" presName="sibTrans" presStyleCnt="0"/>
      <dgm:spPr/>
    </dgm:pt>
    <dgm:pt modelId="{88C7481A-5827-4F7A-9C97-8DF2EE6BB9B4}" type="pres">
      <dgm:prSet presAssocID="{93D150D1-B3DB-4149-ABCA-F4F1C68379E1}" presName="composite" presStyleCnt="0"/>
      <dgm:spPr/>
    </dgm:pt>
    <dgm:pt modelId="{60AEFB9C-BFB9-4414-816C-7865E2C65EB0}" type="pres">
      <dgm:prSet presAssocID="{93D150D1-B3DB-4149-ABCA-F4F1C68379E1}" presName="rect1" presStyleLbl="trAlignAcc1" presStyleIdx="1" presStyleCnt="4" custScaleX="70881" custScaleY="129011" custLinFactNeighborX="-7120" custLinFactNeighborY="-1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04241-47CA-4E47-8BEC-2FE8B12BB3D2}" type="pres">
      <dgm:prSet presAssocID="{93D150D1-B3DB-4149-ABCA-F4F1C68379E1}" presName="rect2" presStyleLbl="fgImgPlace1" presStyleIdx="1" presStyleCnt="4" custScaleX="113168" custScaleY="98536" custLinFactNeighborY="-114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FD60C2-A78B-4B8B-9659-6992A86682E1}" type="pres">
      <dgm:prSet presAssocID="{6CE5BD64-692B-4C5B-A2D6-C39D1C90A4E7}" presName="sibTrans" presStyleCnt="0"/>
      <dgm:spPr/>
    </dgm:pt>
    <dgm:pt modelId="{713D3DB1-C000-46A9-882C-F2551779104A}" type="pres">
      <dgm:prSet presAssocID="{708E6D26-6F12-4259-8AD8-71586A823797}" presName="composite" presStyleCnt="0"/>
      <dgm:spPr/>
    </dgm:pt>
    <dgm:pt modelId="{40F9D1F1-11D7-4CC8-B464-C62B4E58C750}" type="pres">
      <dgm:prSet presAssocID="{708E6D26-6F12-4259-8AD8-71586A823797}" presName="rect1" presStyleLbl="trAlignAcc1" presStyleIdx="2" presStyleCnt="4" custScaleX="81925" custScaleY="100740" custLinFactNeighborX="-396" custLinFactNeighborY="-1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4E5CF-5FF1-4A90-81A0-58CF6301AA80}" type="pres">
      <dgm:prSet presAssocID="{708E6D26-6F12-4259-8AD8-71586A823797}" presName="rect2" presStyleLbl="fgImgPlace1" presStyleIdx="2" presStyleCnt="4" custScaleX="171315" custScaleY="98536" custLinFactNeighborX="7419" custLinFactNeighborY="-55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7E4FDE0-CC2C-4C66-B72A-A176E98CE84F}" type="pres">
      <dgm:prSet presAssocID="{D1FCA0BB-4165-49E0-9D9A-3F19D8198557}" presName="sibTrans" presStyleCnt="0"/>
      <dgm:spPr/>
    </dgm:pt>
    <dgm:pt modelId="{39A499F4-FFBA-4821-8B40-9A928F11B97B}" type="pres">
      <dgm:prSet presAssocID="{2D0D4A2D-9233-4A42-A5A1-93AC54EA9B65}" presName="composite" presStyleCnt="0"/>
      <dgm:spPr/>
    </dgm:pt>
    <dgm:pt modelId="{C490259C-CF00-47CF-AD64-DEC8AE61EF52}" type="pres">
      <dgm:prSet presAssocID="{2D0D4A2D-9233-4A42-A5A1-93AC54EA9B65}" presName="rect1" presStyleLbl="trAlignAcc1" presStyleIdx="3" presStyleCnt="4" custScaleX="156687" custScaleY="100740" custLinFactNeighborX="3707" custLinFactNeighborY="-8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A389C-EA28-4CDC-A436-8D6138312D1E}" type="pres">
      <dgm:prSet presAssocID="{2D0D4A2D-9233-4A42-A5A1-93AC54EA9B65}" presName="rect2" presStyleLbl="fgImgPlace1" presStyleIdx="3" presStyleCnt="4" custScaleX="171141" custScaleY="98536" custLinFactX="-100000" custLinFactNeighborX="-119903" custLinFactNeighborY="-458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5CC3FD0-E4B3-4CFE-BA9E-EB9B2443C6E1}" type="presOf" srcId="{2D0D4A2D-9233-4A42-A5A1-93AC54EA9B65}" destId="{C490259C-CF00-47CF-AD64-DEC8AE61EF52}" srcOrd="0" destOrd="0" presId="urn:microsoft.com/office/officeart/2008/layout/PictureStrips"/>
    <dgm:cxn modelId="{04C8C4E6-E226-47A2-A287-7A0AA31AAE96}" type="presOf" srcId="{11A14C98-770C-421E-A509-C9F262D97428}" destId="{8261152D-9CA2-4DB3-A020-B1E139FC37AE}" srcOrd="0" destOrd="0" presId="urn:microsoft.com/office/officeart/2008/layout/PictureStrips"/>
    <dgm:cxn modelId="{3E1E0F9B-6024-489D-9A37-9BDB09F653F9}" srcId="{8C1D9504-44D1-451E-BAE4-31A9B8CA145D}" destId="{93D150D1-B3DB-4149-ABCA-F4F1C68379E1}" srcOrd="1" destOrd="0" parTransId="{22EFAC34-AB08-4413-B18E-B55423AF950C}" sibTransId="{6CE5BD64-692B-4C5B-A2D6-C39D1C90A4E7}"/>
    <dgm:cxn modelId="{15A9734F-14FC-4A5F-A715-4E4F01769F7E}" type="presOf" srcId="{93D150D1-B3DB-4149-ABCA-F4F1C68379E1}" destId="{60AEFB9C-BFB9-4414-816C-7865E2C65EB0}" srcOrd="0" destOrd="0" presId="urn:microsoft.com/office/officeart/2008/layout/PictureStrips"/>
    <dgm:cxn modelId="{12996236-A04B-4428-8792-89F954DF000F}" srcId="{8C1D9504-44D1-451E-BAE4-31A9B8CA145D}" destId="{708E6D26-6F12-4259-8AD8-71586A823797}" srcOrd="2" destOrd="0" parTransId="{D79C7C86-CD48-48EE-A3E7-1BED74E0B39B}" sibTransId="{D1FCA0BB-4165-49E0-9D9A-3F19D8198557}"/>
    <dgm:cxn modelId="{7B47195C-A140-4D4B-B6D2-DD54C86B82E8}" srcId="{8C1D9504-44D1-451E-BAE4-31A9B8CA145D}" destId="{11A14C98-770C-421E-A509-C9F262D97428}" srcOrd="0" destOrd="0" parTransId="{DDAE3106-26E5-4F77-A739-F4FB7DD92EF0}" sibTransId="{D16B09DE-63F7-4DC7-80EB-3A0ECE74B5FF}"/>
    <dgm:cxn modelId="{8A8D2D12-8DD9-4A59-878C-6A891E731CD4}" type="presOf" srcId="{8C1D9504-44D1-451E-BAE4-31A9B8CA145D}" destId="{8B5BCACD-2358-4098-8019-21ECA39C7387}" srcOrd="0" destOrd="0" presId="urn:microsoft.com/office/officeart/2008/layout/PictureStrips"/>
    <dgm:cxn modelId="{88938A24-B0AF-45BE-A607-B6E57C9E6DDA}" srcId="{8C1D9504-44D1-451E-BAE4-31A9B8CA145D}" destId="{2D0D4A2D-9233-4A42-A5A1-93AC54EA9B65}" srcOrd="3" destOrd="0" parTransId="{EAB711C8-94D0-4350-AF72-0933F7347FE0}" sibTransId="{59A2F6D6-7A80-425C-9776-0F512A40458E}"/>
    <dgm:cxn modelId="{DCC583C8-316C-4C78-9F6F-F35148F38CFD}" type="presOf" srcId="{708E6D26-6F12-4259-8AD8-71586A823797}" destId="{40F9D1F1-11D7-4CC8-B464-C62B4E58C750}" srcOrd="0" destOrd="0" presId="urn:microsoft.com/office/officeart/2008/layout/PictureStrips"/>
    <dgm:cxn modelId="{0C331148-B270-4BA5-BB24-1F8732E640EB}" type="presParOf" srcId="{8B5BCACD-2358-4098-8019-21ECA39C7387}" destId="{22BCB953-3EF9-449A-A7CD-B33A964CD272}" srcOrd="0" destOrd="0" presId="urn:microsoft.com/office/officeart/2008/layout/PictureStrips"/>
    <dgm:cxn modelId="{64D5BD71-91EE-447D-B47E-88DBEC08F9C7}" type="presParOf" srcId="{22BCB953-3EF9-449A-A7CD-B33A964CD272}" destId="{8261152D-9CA2-4DB3-A020-B1E139FC37AE}" srcOrd="0" destOrd="0" presId="urn:microsoft.com/office/officeart/2008/layout/PictureStrips"/>
    <dgm:cxn modelId="{A788D4EA-3894-4C93-9C16-9954F4A5DFF6}" type="presParOf" srcId="{22BCB953-3EF9-449A-A7CD-B33A964CD272}" destId="{0E275891-D2AB-4A93-878C-7F1D39429291}" srcOrd="1" destOrd="0" presId="urn:microsoft.com/office/officeart/2008/layout/PictureStrips"/>
    <dgm:cxn modelId="{9CF02AFA-0458-4940-BEEF-436B2A6ECC7D}" type="presParOf" srcId="{8B5BCACD-2358-4098-8019-21ECA39C7387}" destId="{58ED2A8B-F207-409E-9FB2-1B1BC487AA45}" srcOrd="1" destOrd="0" presId="urn:microsoft.com/office/officeart/2008/layout/PictureStrips"/>
    <dgm:cxn modelId="{A58EA243-D729-4213-BADE-0B33DACCCC44}" type="presParOf" srcId="{8B5BCACD-2358-4098-8019-21ECA39C7387}" destId="{88C7481A-5827-4F7A-9C97-8DF2EE6BB9B4}" srcOrd="2" destOrd="0" presId="urn:microsoft.com/office/officeart/2008/layout/PictureStrips"/>
    <dgm:cxn modelId="{DFBB24E7-8AE1-4AE7-BF50-C02BD848CA6C}" type="presParOf" srcId="{88C7481A-5827-4F7A-9C97-8DF2EE6BB9B4}" destId="{60AEFB9C-BFB9-4414-816C-7865E2C65EB0}" srcOrd="0" destOrd="0" presId="urn:microsoft.com/office/officeart/2008/layout/PictureStrips"/>
    <dgm:cxn modelId="{3935FF46-CAC2-473D-8232-280174BF779E}" type="presParOf" srcId="{88C7481A-5827-4F7A-9C97-8DF2EE6BB9B4}" destId="{A0B04241-47CA-4E47-8BEC-2FE8B12BB3D2}" srcOrd="1" destOrd="0" presId="urn:microsoft.com/office/officeart/2008/layout/PictureStrips"/>
    <dgm:cxn modelId="{315F7880-0E96-4603-8813-35E848BD4205}" type="presParOf" srcId="{8B5BCACD-2358-4098-8019-21ECA39C7387}" destId="{20FD60C2-A78B-4B8B-9659-6992A86682E1}" srcOrd="3" destOrd="0" presId="urn:microsoft.com/office/officeart/2008/layout/PictureStrips"/>
    <dgm:cxn modelId="{87480507-0D43-4669-A5BF-610327A00FDE}" type="presParOf" srcId="{8B5BCACD-2358-4098-8019-21ECA39C7387}" destId="{713D3DB1-C000-46A9-882C-F2551779104A}" srcOrd="4" destOrd="0" presId="urn:microsoft.com/office/officeart/2008/layout/PictureStrips"/>
    <dgm:cxn modelId="{9338CC0B-0102-4E6C-A2A4-8CE69233000D}" type="presParOf" srcId="{713D3DB1-C000-46A9-882C-F2551779104A}" destId="{40F9D1F1-11D7-4CC8-B464-C62B4E58C750}" srcOrd="0" destOrd="0" presId="urn:microsoft.com/office/officeart/2008/layout/PictureStrips"/>
    <dgm:cxn modelId="{32738706-D05A-4BF1-B3E3-148D3F8F330C}" type="presParOf" srcId="{713D3DB1-C000-46A9-882C-F2551779104A}" destId="{7424E5CF-5FF1-4A90-81A0-58CF6301AA80}" srcOrd="1" destOrd="0" presId="urn:microsoft.com/office/officeart/2008/layout/PictureStrips"/>
    <dgm:cxn modelId="{2ED0921D-5E67-40B4-A9ED-02C96A39A83E}" type="presParOf" srcId="{8B5BCACD-2358-4098-8019-21ECA39C7387}" destId="{C7E4FDE0-CC2C-4C66-B72A-A176E98CE84F}" srcOrd="5" destOrd="0" presId="urn:microsoft.com/office/officeart/2008/layout/PictureStrips"/>
    <dgm:cxn modelId="{1243C8DB-34D1-4084-8741-8EE5824011F5}" type="presParOf" srcId="{8B5BCACD-2358-4098-8019-21ECA39C7387}" destId="{39A499F4-FFBA-4821-8B40-9A928F11B97B}" srcOrd="6" destOrd="0" presId="urn:microsoft.com/office/officeart/2008/layout/PictureStrips"/>
    <dgm:cxn modelId="{C9CFA5DE-77C6-4EEB-8CB8-864E8D59F21A}" type="presParOf" srcId="{39A499F4-FFBA-4821-8B40-9A928F11B97B}" destId="{C490259C-CF00-47CF-AD64-DEC8AE61EF52}" srcOrd="0" destOrd="0" presId="urn:microsoft.com/office/officeart/2008/layout/PictureStrips"/>
    <dgm:cxn modelId="{F489566B-32EE-43D6-A4FF-7F78CBA92F06}" type="presParOf" srcId="{39A499F4-FFBA-4821-8B40-9A928F11B97B}" destId="{FA7A389C-EA28-4CDC-A436-8D6138312D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07C-A93C-4ED8-9C72-6D78518A34F3}">
      <dsp:nvSpPr>
        <dsp:cNvPr id="0" name=""/>
        <dsp:cNvSpPr/>
      </dsp:nvSpPr>
      <dsp:spPr>
        <a:xfrm>
          <a:off x="0" y="4500420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95BE5-A3B5-451E-84BA-126B94D1E41C}">
      <dsp:nvSpPr>
        <dsp:cNvPr id="0" name=""/>
        <dsp:cNvSpPr/>
      </dsp:nvSpPr>
      <dsp:spPr>
        <a:xfrm>
          <a:off x="0" y="2424156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55B90-16FA-4711-92A2-C0A3ED6CA7B2}">
      <dsp:nvSpPr>
        <dsp:cNvPr id="0" name=""/>
        <dsp:cNvSpPr/>
      </dsp:nvSpPr>
      <dsp:spPr>
        <a:xfrm>
          <a:off x="0" y="523381"/>
          <a:ext cx="8568953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F960-B8F3-4DF9-82F3-12852172B3A1}">
      <dsp:nvSpPr>
        <dsp:cNvPr id="0" name=""/>
        <dsp:cNvSpPr/>
      </dsp:nvSpPr>
      <dsp:spPr>
        <a:xfrm>
          <a:off x="2227927" y="2722"/>
          <a:ext cx="6341025" cy="5206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Используются только сорта / гибриды, внесенные в Государственный реестр селекционных достижений?</a:t>
          </a:r>
          <a:endParaRPr lang="ru-RU" sz="1800" b="1" kern="1200" dirty="0"/>
        </a:p>
      </dsp:txBody>
      <dsp:txXfrm>
        <a:off x="2227927" y="2722"/>
        <a:ext cx="6341025" cy="520658"/>
      </dsp:txXfrm>
    </dsp:sp>
    <dsp:sp modelId="{EAADDB38-D017-4C51-95B8-8BA5ED5D27EA}">
      <dsp:nvSpPr>
        <dsp:cNvPr id="0" name=""/>
        <dsp:cNvSpPr/>
      </dsp:nvSpPr>
      <dsp:spPr>
        <a:xfrm>
          <a:off x="0" y="2722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</a:t>
          </a:r>
          <a:endParaRPr lang="ru-RU" sz="2700" kern="1200" dirty="0"/>
        </a:p>
      </dsp:txBody>
      <dsp:txXfrm>
        <a:off x="25421" y="28143"/>
        <a:ext cx="2177085" cy="495237"/>
      </dsp:txXfrm>
    </dsp:sp>
    <dsp:sp modelId="{C18DEC5D-5D17-4832-B99F-7B0E0CB2FDD9}">
      <dsp:nvSpPr>
        <dsp:cNvPr id="0" name=""/>
        <dsp:cNvSpPr/>
      </dsp:nvSpPr>
      <dsp:spPr>
        <a:xfrm>
          <a:off x="0" y="523381"/>
          <a:ext cx="8568953" cy="127565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Согласно 260-ФЗ  страхованию с господдержкой подлежат только сорта, внесенные в Госреестр. 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Согласно п.</a:t>
          </a:r>
          <a:r>
            <a:rPr lang="en-US" sz="1800" kern="1200" dirty="0" smtClean="0">
              <a:solidFill>
                <a:schemeClr val="bg1"/>
              </a:solidFill>
            </a:rPr>
            <a:t> </a:t>
          </a:r>
          <a:r>
            <a:rPr lang="ru-RU" sz="1800" kern="1200" dirty="0" smtClean="0">
              <a:solidFill>
                <a:schemeClr val="bg1"/>
              </a:solidFill>
            </a:rPr>
            <a:t>9.3.1. Правил страхования при определении размера утраты площади, засеянные сортами не внесенные в государственный реестр, вычитаются</a:t>
          </a:r>
          <a:endParaRPr lang="ru-RU" sz="1800" kern="1200" dirty="0"/>
        </a:p>
      </dsp:txBody>
      <dsp:txXfrm>
        <a:off x="0" y="523381"/>
        <a:ext cx="8568953" cy="1275657"/>
      </dsp:txXfrm>
    </dsp:sp>
    <dsp:sp modelId="{6329334A-72A6-4109-B7E5-92CBAE4852C0}">
      <dsp:nvSpPr>
        <dsp:cNvPr id="0" name=""/>
        <dsp:cNvSpPr/>
      </dsp:nvSpPr>
      <dsp:spPr>
        <a:xfrm>
          <a:off x="2227927" y="1825071"/>
          <a:ext cx="6341025" cy="67751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Используются только сорта / гибриды, допущенные к использованию (районированные) в регионе страхования</a:t>
          </a:r>
          <a:r>
            <a:rPr lang="ru-RU" sz="1800" kern="1200" dirty="0" smtClean="0"/>
            <a:t>?</a:t>
          </a:r>
          <a:endParaRPr lang="ru-RU" sz="1800" kern="1200" dirty="0"/>
        </a:p>
      </dsp:txBody>
      <dsp:txXfrm>
        <a:off x="2227927" y="1825071"/>
        <a:ext cx="6341025" cy="677511"/>
      </dsp:txXfrm>
    </dsp:sp>
    <dsp:sp modelId="{1B8012F1-6E98-43A4-8CC2-53E05459B4BB}">
      <dsp:nvSpPr>
        <dsp:cNvPr id="0" name=""/>
        <dsp:cNvSpPr/>
      </dsp:nvSpPr>
      <dsp:spPr>
        <a:xfrm>
          <a:off x="0" y="1903498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2. </a:t>
          </a:r>
          <a:endParaRPr lang="ru-RU" sz="2700" kern="1200" dirty="0"/>
        </a:p>
      </dsp:txBody>
      <dsp:txXfrm>
        <a:off x="25421" y="1928919"/>
        <a:ext cx="2177085" cy="495237"/>
      </dsp:txXfrm>
    </dsp:sp>
    <dsp:sp modelId="{6A66C11E-09F7-4842-8870-FD37134F2D53}">
      <dsp:nvSpPr>
        <dsp:cNvPr id="0" name=""/>
        <dsp:cNvSpPr/>
      </dsp:nvSpPr>
      <dsp:spPr>
        <a:xfrm>
          <a:off x="0" y="2520280"/>
          <a:ext cx="8568953" cy="145114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Использование нерайонированных сортов допускается  260-ФЗ. Однако их использование имеет существенное значение при определении степени  риска, поэтому после составления заявления Страховщик запрашивает документы на семена и на их основании принимает решение о принятии на страхование.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2520280"/>
        <a:ext cx="8568953" cy="1451146"/>
      </dsp:txXfrm>
    </dsp:sp>
    <dsp:sp modelId="{D057CADB-2201-4155-A9FD-CA3D14AEC9E9}">
      <dsp:nvSpPr>
        <dsp:cNvPr id="0" name=""/>
        <dsp:cNvSpPr/>
      </dsp:nvSpPr>
      <dsp:spPr>
        <a:xfrm>
          <a:off x="2227927" y="3979762"/>
          <a:ext cx="6341025" cy="52065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Вами используется только кондиционные семена / посадочный материал?</a:t>
          </a:r>
          <a:endParaRPr lang="ru-RU" sz="1800" b="1" kern="1200" dirty="0"/>
        </a:p>
      </dsp:txBody>
      <dsp:txXfrm>
        <a:off x="2227927" y="3979762"/>
        <a:ext cx="6341025" cy="520658"/>
      </dsp:txXfrm>
    </dsp:sp>
    <dsp:sp modelId="{E9510C96-8BD3-4C38-A46F-E661B1724752}">
      <dsp:nvSpPr>
        <dsp:cNvPr id="0" name=""/>
        <dsp:cNvSpPr/>
      </dsp:nvSpPr>
      <dsp:spPr>
        <a:xfrm>
          <a:off x="0" y="3979762"/>
          <a:ext cx="2227927" cy="52065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3. </a:t>
          </a:r>
          <a:endParaRPr lang="ru-RU" sz="2700" kern="1200" dirty="0"/>
        </a:p>
      </dsp:txBody>
      <dsp:txXfrm>
        <a:off x="25421" y="4005183"/>
        <a:ext cx="2177085" cy="495237"/>
      </dsp:txXfrm>
    </dsp:sp>
    <dsp:sp modelId="{34BB9207-9E74-45C5-BC08-C51DCC184D06}">
      <dsp:nvSpPr>
        <dsp:cNvPr id="0" name=""/>
        <dsp:cNvSpPr/>
      </dsp:nvSpPr>
      <dsp:spPr>
        <a:xfrm>
          <a:off x="0" y="4500420"/>
          <a:ext cx="8568953" cy="104147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Согласно п.9.3.1. Правил страхования при определении утраты площади, засеянные некондиционными семенами , вычитаются.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4500420"/>
        <a:ext cx="8568953" cy="1041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5B90-16FA-4711-92A2-C0A3ED6CA7B2}">
      <dsp:nvSpPr>
        <dsp:cNvPr id="0" name=""/>
        <dsp:cNvSpPr/>
      </dsp:nvSpPr>
      <dsp:spPr>
        <a:xfrm>
          <a:off x="0" y="869691"/>
          <a:ext cx="875116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BF960-B8F3-4DF9-82F3-12852172B3A1}">
      <dsp:nvSpPr>
        <dsp:cNvPr id="0" name=""/>
        <dsp:cNvSpPr/>
      </dsp:nvSpPr>
      <dsp:spPr>
        <a:xfrm>
          <a:off x="2275303" y="29"/>
          <a:ext cx="6475864" cy="86966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Определение средней урожайности с/х культур </a:t>
          </a:r>
          <a:endParaRPr lang="ru-RU" sz="2700" b="1" kern="1200" dirty="0"/>
        </a:p>
      </dsp:txBody>
      <dsp:txXfrm>
        <a:off x="2275303" y="29"/>
        <a:ext cx="6475864" cy="869661"/>
      </dsp:txXfrm>
    </dsp:sp>
    <dsp:sp modelId="{EAADDB38-D017-4C51-95B8-8BA5ED5D27EA}">
      <dsp:nvSpPr>
        <dsp:cNvPr id="0" name=""/>
        <dsp:cNvSpPr/>
      </dsp:nvSpPr>
      <dsp:spPr>
        <a:xfrm>
          <a:off x="0" y="29"/>
          <a:ext cx="2275303" cy="8696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4.</a:t>
          </a:r>
          <a:endParaRPr lang="ru-RU" sz="4600" kern="1200" dirty="0"/>
        </a:p>
      </dsp:txBody>
      <dsp:txXfrm>
        <a:off x="42461" y="42490"/>
        <a:ext cx="2190381" cy="827200"/>
      </dsp:txXfrm>
    </dsp:sp>
    <dsp:sp modelId="{C18DEC5D-5D17-4832-B99F-7B0E0CB2FDD9}">
      <dsp:nvSpPr>
        <dsp:cNvPr id="0" name=""/>
        <dsp:cNvSpPr/>
      </dsp:nvSpPr>
      <dsp:spPr>
        <a:xfrm>
          <a:off x="0" y="869691"/>
          <a:ext cx="8751168" cy="4258623"/>
        </a:xfrm>
        <a:prstGeom prst="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 contrast="-19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Средняя урожайность определяется согласно методикам, утверждаемым приказом МСХ России.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Согласно практике прошлых лет определяется как средняя урожайность, сложившаяся за 5 лет, предшествующих году заключения договора.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При этом урожайность определяется как отношение валового сбора после доработки (зерновые) к посевной площади. (в случае, если аграрием данная культура не возделывалась, то для расчета принимаются данные по району/региону)</a:t>
          </a:r>
          <a:br>
            <a:rPr lang="ru-RU" sz="1800" kern="1200" dirty="0" smtClean="0">
              <a:solidFill>
                <a:schemeClr val="bg1"/>
              </a:solidFill>
            </a:rPr>
          </a:br>
          <a:r>
            <a:rPr lang="ru-RU" sz="1800" b="1" u="sng" kern="1200" dirty="0" smtClean="0">
              <a:solidFill>
                <a:schemeClr val="bg1"/>
              </a:solidFill>
            </a:rPr>
            <a:t>Частые ошибки</a:t>
          </a:r>
          <a:endParaRPr lang="ru-RU" sz="1800" kern="1200" dirty="0" smtClean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При заполнении заявления указывается средний сбор с 1 га согласно гр.8 29-СХ/2-фермер, который рассчитывается с уборочной площади, тем самым завышая планируемый урожай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ru-RU" sz="1800" kern="1200" dirty="0" smtClean="0">
              <a:solidFill>
                <a:schemeClr val="bg1"/>
              </a:solidFill>
            </a:rPr>
            <a:t>При обращении в Росстат данные об урожайности предоставляются либо с уборочной площади либо с уточненной, что также приводит к завышению планируемого урожая. Особенно эта проблема актуально при страховании  озимых, т.к. не учитываются площади, погибшие в зимний период. 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0" y="869691"/>
        <a:ext cx="8751168" cy="4258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152D-9CA2-4DB3-A020-B1E139FC37AE}">
      <dsp:nvSpPr>
        <dsp:cNvPr id="0" name=""/>
        <dsp:cNvSpPr/>
      </dsp:nvSpPr>
      <dsp:spPr>
        <a:xfrm>
          <a:off x="891155" y="111933"/>
          <a:ext cx="3087038" cy="15722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соблюдать агротехнику, в том числе выполнять все мероприятия, предусмотренные технологической картой</a:t>
          </a:r>
          <a:endParaRPr lang="ru-RU" sz="1600" kern="1200" dirty="0"/>
        </a:p>
      </dsp:txBody>
      <dsp:txXfrm>
        <a:off x="891155" y="111933"/>
        <a:ext cx="3087038" cy="1572213"/>
      </dsp:txXfrm>
    </dsp:sp>
    <dsp:sp modelId="{0E275891-D2AB-4A93-878C-7F1D39429291}">
      <dsp:nvSpPr>
        <dsp:cNvPr id="0" name=""/>
        <dsp:cNvSpPr/>
      </dsp:nvSpPr>
      <dsp:spPr>
        <a:xfrm>
          <a:off x="362668" y="56588"/>
          <a:ext cx="1096659" cy="143377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EFB9C-BFB9-4414-816C-7865E2C65EB0}">
      <dsp:nvSpPr>
        <dsp:cNvPr id="0" name=""/>
        <dsp:cNvSpPr/>
      </dsp:nvSpPr>
      <dsp:spPr>
        <a:xfrm>
          <a:off x="5051346" y="0"/>
          <a:ext cx="3143223" cy="178781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письменно согласовать со Страховщиком внесение изменений в технологическую карту, </a:t>
          </a:r>
          <a:r>
            <a:rPr lang="ru-RU" sz="1600" kern="1200" dirty="0" smtClean="0">
              <a:solidFill>
                <a:srgbClr val="66FF66"/>
              </a:solidFill>
            </a:rPr>
            <a:t>в том числе возможность перевода </a:t>
          </a:r>
          <a:r>
            <a:rPr lang="ru-RU" sz="1600" kern="1200" dirty="0" err="1" smtClean="0">
              <a:solidFill>
                <a:srgbClr val="66FF66"/>
              </a:solidFill>
            </a:rPr>
            <a:t>сельхозкультуры</a:t>
          </a:r>
          <a:r>
            <a:rPr lang="ru-RU" sz="1600" kern="1200" dirty="0" smtClean="0">
              <a:solidFill>
                <a:srgbClr val="66FF66"/>
              </a:solidFill>
            </a:rPr>
            <a:t> в другую категорию.</a:t>
          </a:r>
          <a:endParaRPr lang="ru-RU" sz="1600" kern="1200" dirty="0">
            <a:solidFill>
              <a:srgbClr val="66FF66"/>
            </a:solidFill>
          </a:endParaRPr>
        </a:p>
      </dsp:txBody>
      <dsp:txXfrm>
        <a:off x="5051346" y="0"/>
        <a:ext cx="3143223" cy="1787813"/>
      </dsp:txXfrm>
    </dsp:sp>
    <dsp:sp modelId="{A0B04241-47CA-4E47-8BEC-2FE8B12BB3D2}">
      <dsp:nvSpPr>
        <dsp:cNvPr id="0" name=""/>
        <dsp:cNvSpPr/>
      </dsp:nvSpPr>
      <dsp:spPr>
        <a:xfrm>
          <a:off x="4472801" y="0"/>
          <a:ext cx="1097784" cy="143377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9D1F1-11D7-4CC8-B464-C62B4E58C750}">
      <dsp:nvSpPr>
        <dsp:cNvPr id="0" name=""/>
        <dsp:cNvSpPr/>
      </dsp:nvSpPr>
      <dsp:spPr>
        <a:xfrm>
          <a:off x="2971251" y="2112279"/>
          <a:ext cx="3632970" cy="13960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предоставить Страховщику </a:t>
          </a:r>
          <a:r>
            <a:rPr lang="ru-RU" sz="1600" kern="1200" dirty="0" smtClean="0">
              <a:solidFill>
                <a:srgbClr val="66FF66"/>
              </a:solidFill>
            </a:rPr>
            <a:t>(независимому эксперту) </a:t>
          </a:r>
          <a:r>
            <a:rPr lang="ru-RU" sz="1600" kern="1200" dirty="0" smtClean="0"/>
            <a:t>возможность произвести осмотр посевных площадей;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6FF66"/>
              </a:solidFill>
            </a:rPr>
            <a:t>- участвовать в осмотре;</a:t>
          </a:r>
          <a:endParaRPr lang="ru-RU" sz="1600" kern="1200" dirty="0">
            <a:solidFill>
              <a:srgbClr val="66FF66"/>
            </a:solidFill>
          </a:endParaRPr>
        </a:p>
      </dsp:txBody>
      <dsp:txXfrm>
        <a:off x="2971251" y="2112279"/>
        <a:ext cx="3632970" cy="1396038"/>
      </dsp:txXfrm>
    </dsp:sp>
    <dsp:sp modelId="{7424E5CF-5FF1-4A90-81A0-58CF6301AA80}">
      <dsp:nvSpPr>
        <dsp:cNvPr id="0" name=""/>
        <dsp:cNvSpPr/>
      </dsp:nvSpPr>
      <dsp:spPr>
        <a:xfrm>
          <a:off x="2129344" y="2004432"/>
          <a:ext cx="1661838" cy="143377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0259C-CF00-47CF-AD64-DEC8AE61EF52}">
      <dsp:nvSpPr>
        <dsp:cNvPr id="0" name=""/>
        <dsp:cNvSpPr/>
      </dsp:nvSpPr>
      <dsp:spPr>
        <a:xfrm>
          <a:off x="1029818" y="3894845"/>
          <a:ext cx="6948298" cy="13960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8638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если посевы сельскохозяйственных культур погибли в результате страховых событий, и по агротехническим срокам возможен пересев, то произвести пересев. При признании произошедшего события, ставшего причиной проведения подсева, страховым случаем, затраты Страхователя на пересев возмещаются страховщиком.</a:t>
          </a:r>
          <a:endParaRPr lang="ru-RU" sz="1600" kern="1200" dirty="0"/>
        </a:p>
      </dsp:txBody>
      <dsp:txXfrm>
        <a:off x="1029818" y="3894845"/>
        <a:ext cx="6948298" cy="1396038"/>
      </dsp:txXfrm>
    </dsp:sp>
    <dsp:sp modelId="{FA7A389C-EA28-4CDC-A436-8D6138312D1E}">
      <dsp:nvSpPr>
        <dsp:cNvPr id="0" name=""/>
        <dsp:cNvSpPr/>
      </dsp:nvSpPr>
      <dsp:spPr>
        <a:xfrm>
          <a:off x="0" y="3758153"/>
          <a:ext cx="1660151" cy="143377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60613-D160-44E4-B65E-87F79D8926B0}" type="datetimeFigureOut">
              <a:rPr lang="ru-RU" smtClean="0"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558C-95F9-47C5-8437-7423433E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9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C1A2-F495-41DA-9342-0E7F8F04C985}" type="datetimeFigureOut">
              <a:rPr lang="ru-RU" smtClean="0"/>
              <a:t>19.08.2020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5CD-7AFB-4C09-8717-AF3AF4E7F5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26C08-1D9D-4D59-8C2B-36302681FAE2}" type="datetime1">
              <a:rPr lang="ru-RU" smtClean="0"/>
              <a:t>19.08.2020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377D-E241-4D22-9A93-1E8B85A877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14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3369C-52FD-4A86-90F6-1CF1881AF422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DB25-4203-4C91-A1E2-8E0A632A4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24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9FAAC-6D4F-4595-A8F7-5DDD7543F825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06-9203-4527-8B0D-15B0E628C8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CD9-E925-40B7-9FAA-AAB5BC0E232D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03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11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RuchkaYB\Desktop\1351134023_www.radionetplus.ru_2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8"/>
          <a:stretch/>
        </p:blipFill>
        <p:spPr bwMode="auto">
          <a:xfrm>
            <a:off x="0" y="4181475"/>
            <a:ext cx="918051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0" y="260650"/>
            <a:ext cx="519405" cy="139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2895600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41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634082"/>
          </a:xfrm>
          <a:prstGeom prst="rect">
            <a:avLst/>
          </a:prstGeom>
        </p:spPr>
        <p:txBody>
          <a:bodyPr lIns="36000" rIns="36000"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44616"/>
          </a:xfrm>
        </p:spPr>
        <p:txBody>
          <a:bodyPr lIns="72000" rIns="72000"/>
          <a:lstStyle>
            <a:lvl1pPr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342900" indent="-342900">
              <a:buClrTx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553696"/>
            <a:ext cx="576064" cy="259680"/>
          </a:xfrm>
          <a:ln>
            <a:noFill/>
          </a:ln>
        </p:spPr>
        <p:txBody>
          <a:bodyPr lIns="252000"/>
          <a:lstStyle>
            <a:lvl1pPr>
              <a:defRPr i="0">
                <a:solidFill>
                  <a:schemeClr val="tx2"/>
                </a:solidFill>
              </a:defRPr>
            </a:lvl1pPr>
          </a:lstStyle>
          <a:p>
            <a:fld id="{445694BC-9B62-4A0B-A66B-2BEFF40051B6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83568" y="908720"/>
            <a:ext cx="8352928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42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DCB54-6B55-4625-AA53-0D7EB7BEAD91}" type="datetime1">
              <a:rPr lang="ru-RU" smtClean="0">
                <a:solidFill>
                  <a:prstClr val="black"/>
                </a:solidFill>
              </a:rPr>
              <a:pPr/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4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5A891-755E-4AD8-BE79-D0EA96EF3FDE}" type="datetime1">
              <a:rPr lang="ru-RU" smtClean="0">
                <a:solidFill>
                  <a:prstClr val="black"/>
                </a:solidFill>
              </a:rPr>
              <a:pPr/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74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5D7014-FC9E-4F8F-BBB5-87C750FC8A63}" type="datetime1">
              <a:rPr lang="ru-RU" smtClean="0">
                <a:solidFill>
                  <a:prstClr val="black"/>
                </a:solidFill>
              </a:rPr>
              <a:pPr/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45237"/>
            <a:ext cx="432048" cy="2681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F8153-0D8B-4FDC-91B5-B60980DC1B00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1B5B-B67D-4CB8-81F4-508C4FA5E48A}" type="datetime1">
              <a:rPr lang="ru-RU" smtClean="0">
                <a:solidFill>
                  <a:prstClr val="white"/>
                </a:solidFill>
              </a:rPr>
              <a:t>19.08.2020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1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3FC5-A3AD-484C-8CB7-9BD15490E4B4}" type="datetime1">
              <a:rPr lang="ru-RU" smtClean="0">
                <a:solidFill>
                  <a:prstClr val="white"/>
                </a:solidFill>
              </a:rPr>
              <a:t>19.08.2020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306D-FB38-4C2C-8D44-F9671E0B75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1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84CE0-4560-480E-B53E-8A3EF415099C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1C9AC-39E4-4EE5-A43A-BFA30228FE77}" type="datetime1">
              <a:rPr lang="ru-RU" smtClean="0">
                <a:solidFill>
                  <a:prstClr val="white"/>
                </a:solidFill>
              </a:rPr>
              <a:t>19.08.2020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E828D-CE99-45CD-8D11-2FBF56DA77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3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14587-6598-44BE-A4FF-85349FF1F54D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7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92C94-BE10-4E85-A060-C683D66550A7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813C-DA1B-4632-B230-A88399D34F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1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D68E-726F-418A-BA54-42AA7E369548}" type="datetime1">
              <a:rPr lang="ru-RU" smtClean="0">
                <a:solidFill>
                  <a:prstClr val="white"/>
                </a:solidFill>
              </a:rPr>
              <a:t>19.08.2020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CB01-F7DF-496D-BD34-ECC02C8D9C5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70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F9110-82A8-445E-B503-44624A6F1080}" type="datetime1">
              <a:rPr lang="ru-RU" smtClean="0">
                <a:solidFill>
                  <a:prstClr val="black"/>
                </a:solidFill>
              </a:rPr>
              <a:t>19.08.2020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2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00" y="1052736"/>
            <a:ext cx="874848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08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C:\Users\RuchkaYB\Desktop\Untitled-4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-3533" r="-517" b="40830"/>
          <a:stretch/>
        </p:blipFill>
        <p:spPr bwMode="auto">
          <a:xfrm>
            <a:off x="0" y="548681"/>
            <a:ext cx="918248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" y="0"/>
            <a:ext cx="9144000" cy="908720"/>
          </a:xfrm>
          <a:prstGeom prst="rect">
            <a:avLst/>
          </a:prstGeom>
          <a:solidFill>
            <a:srgbClr val="3BB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305258" cy="82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Нижний колонтитул 4"/>
          <p:cNvSpPr txBox="1">
            <a:spLocks/>
          </p:cNvSpPr>
          <p:nvPr userDrawn="1"/>
        </p:nvSpPr>
        <p:spPr>
          <a:xfrm>
            <a:off x="683568" y="23257"/>
            <a:ext cx="8280920" cy="23739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err="1" smtClean="0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Агрострахование</a:t>
            </a:r>
            <a:r>
              <a:rPr lang="ru-RU" sz="1600" dirty="0" smtClean="0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  с  господдержкой</a:t>
            </a:r>
            <a:endParaRPr lang="ru-RU" sz="1600" dirty="0">
              <a:solidFill>
                <a:srgbClr val="EEECE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25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488832" cy="2880320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Взаимодействие </a:t>
            </a:r>
            <a:r>
              <a:rPr lang="ru-RU" sz="3200" dirty="0" err="1"/>
              <a:t>сельхозтоваропроизводителей</a:t>
            </a:r>
            <a:r>
              <a:rPr lang="ru-RU" sz="3200" dirty="0"/>
              <a:t> и страховых компаний: как избежать проблем при получении страхового возмещения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61173"/>
            <a:ext cx="4896544" cy="96011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 smtClean="0"/>
              <a:t>Сергей Мельников</a:t>
            </a:r>
            <a:endParaRPr lang="ru-RU" sz="1600" b="1" dirty="0" smtClean="0"/>
          </a:p>
          <a:p>
            <a:pPr algn="l"/>
            <a:r>
              <a:rPr lang="ru-RU" sz="1600" b="1" dirty="0" smtClean="0"/>
              <a:t>Начальник управления методологии страхования НСА</a:t>
            </a:r>
            <a:endParaRPr lang="ru-RU" sz="1600" b="1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96" y="6309320"/>
            <a:ext cx="9180512" cy="288032"/>
          </a:xfrm>
        </p:spPr>
        <p:txBody>
          <a:bodyPr anchor="ctr"/>
          <a:lstStyle/>
          <a:p>
            <a:r>
              <a:rPr lang="ru-RU" sz="1700" dirty="0" smtClean="0">
                <a:solidFill>
                  <a:srgbClr val="1F497D"/>
                </a:solidFill>
              </a:rPr>
              <a:t>19</a:t>
            </a:r>
            <a:r>
              <a:rPr lang="ru-RU" sz="1700" dirty="0" smtClean="0">
                <a:solidFill>
                  <a:srgbClr val="1F497D"/>
                </a:solidFill>
              </a:rPr>
              <a:t> </a:t>
            </a:r>
            <a:r>
              <a:rPr lang="ru-RU" sz="1700" dirty="0" smtClean="0">
                <a:solidFill>
                  <a:srgbClr val="1F497D"/>
                </a:solidFill>
              </a:rPr>
              <a:t>августа 2020 </a:t>
            </a:r>
            <a:r>
              <a:rPr lang="ru-RU" sz="1700" dirty="0" smtClean="0">
                <a:solidFill>
                  <a:srgbClr val="1F497D"/>
                </a:solidFill>
              </a:rPr>
              <a:t>г.</a:t>
            </a:r>
            <a:endParaRPr lang="ru-RU" sz="1700" dirty="0" smtClean="0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87624" y="404664"/>
            <a:ext cx="7344816" cy="792088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050" name="Picture 2" descr="C:\Users\Methodology\Desktop\2 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54" y="1556793"/>
            <a:ext cx="869563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683568" y="152704"/>
            <a:ext cx="828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2400" b="1" smtClean="0">
                <a:latin typeface="+mn-lt"/>
                <a:ea typeface="+mn-ea"/>
                <a:cs typeface="+mn-cs"/>
              </a:rPr>
              <a:t>«Скрипты» по урегулированию убытков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074" name="Picture 2" descr="C:\Users\Methodology\Desktop\3 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4" y="1556792"/>
            <a:ext cx="87437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>
            <a:spLocks noGrp="1"/>
          </p:cNvSpPr>
          <p:nvPr>
            <p:ph type="title" idx="11"/>
          </p:nvPr>
        </p:nvSpPr>
        <p:spPr>
          <a:xfrm>
            <a:off x="68356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latin typeface="+mn-lt"/>
                <a:ea typeface="+mn-ea"/>
                <a:cs typeface="+mn-cs"/>
              </a:rPr>
              <a:t>«Скрипты» по урегулированию убытков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3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31504"/>
              </p:ext>
            </p:extLst>
          </p:nvPr>
        </p:nvGraphicFramePr>
        <p:xfrm>
          <a:off x="182984" y="1124744"/>
          <a:ext cx="8679160" cy="420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00"/>
                <a:gridCol w="8034560"/>
              </a:tblGrid>
              <a:tr h="724387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№ п/п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Наименование документа</a:t>
                      </a:r>
                      <a:endParaRPr lang="ru-RU" sz="2200" dirty="0"/>
                    </a:p>
                  </a:txBody>
                  <a:tcPr anchor="ctr"/>
                </a:tc>
              </a:tr>
              <a:tr h="4634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договор сельскохозяйственного страхования </a:t>
                      </a:r>
                      <a:endParaRPr lang="ru-RU" sz="22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документы, подтверждающие уплату страховой премии</a:t>
                      </a: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письменное сообщение о наступлении события</a:t>
                      </a: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акты обследования сельскохозяйственных культур (в том числе определения урожайности на корню), составленные с участием представителей Страховщика </a:t>
                      </a:r>
                      <a:r>
                        <a:rPr lang="ru-RU" sz="2200" kern="1200" dirty="0" smtClean="0">
                          <a:solidFill>
                            <a:srgbClr val="66FF66"/>
                          </a:solidFill>
                          <a:latin typeface="+mn-lt"/>
                          <a:ea typeface="+mn-ea"/>
                          <a:cs typeface="+mn-cs"/>
                        </a:rPr>
                        <a:t>(независимого эксперта)</a:t>
                      </a:r>
                      <a:endParaRPr lang="ru-RU" sz="2200" kern="1200" dirty="0">
                        <a:solidFill>
                          <a:srgbClr val="66FF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29-сх и 2-фермер/ 4-СХ и 1-фермер</a:t>
                      </a:r>
                      <a:r>
                        <a:rPr lang="ru-RU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отметкой Росстата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наличие события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152704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Документы для урегулирования убытка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420" y="575590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</a:rPr>
              <a:t>Страховщиком могут быть дополнительно запрошены </a:t>
            </a:r>
            <a:r>
              <a:rPr lang="ru-RU" sz="2200" b="1" dirty="0" smtClean="0">
                <a:solidFill>
                  <a:srgbClr val="FF0000"/>
                </a:solidFill>
              </a:rPr>
              <a:t>документы, предусмотренные п. 9.6. Правил страхования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91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412776"/>
            <a:ext cx="914399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</a:t>
            </a:r>
            <a:b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4077072"/>
            <a:ext cx="9144000" cy="21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Национальный союз агростраховщиков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en-US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факс +7 (495) 782-04-99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00" b="1" kern="0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info@naai.ru</a:t>
            </a:r>
            <a:endParaRPr lang="ru-RU" sz="3200" b="1" kern="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www.naai.ru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48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Заявление на страхование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149080"/>
            <a:ext cx="8047683" cy="221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7750" y="980728"/>
            <a:ext cx="8026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Заявление на страхование – </a:t>
            </a:r>
            <a:r>
              <a:rPr lang="ru-RU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единственный обязательный документ</a:t>
            </a: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, необходимый для заключения договора страхования.</a:t>
            </a:r>
            <a:endParaRPr lang="ru-R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132856"/>
            <a:ext cx="802669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Ответственность за достоверность сведений, указанных в заявлении, несет Страхователь.  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Если Страхователь сообщил заведомо ложные сведения, </a:t>
            </a:r>
            <a:r>
              <a:rPr lang="ru-RU" sz="2400" dirty="0"/>
              <a:t>Страховщик вправе потребовать признания договора </a:t>
            </a:r>
            <a:r>
              <a:rPr lang="ru-RU" sz="2400" dirty="0" smtClean="0"/>
              <a:t>страхования недействительным.</a:t>
            </a:r>
            <a:endParaRPr lang="ru-RU" sz="24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28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Проблемные вопросы при заполнении заявления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91471796"/>
              </p:ext>
            </p:extLst>
          </p:nvPr>
        </p:nvGraphicFramePr>
        <p:xfrm>
          <a:off x="291168" y="1124744"/>
          <a:ext cx="856895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85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Проблемные вопросы при заполнении заявления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00969658"/>
              </p:ext>
            </p:extLst>
          </p:nvPr>
        </p:nvGraphicFramePr>
        <p:xfrm>
          <a:off x="213321" y="1196752"/>
          <a:ext cx="87511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75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124745"/>
            <a:ext cx="8229600" cy="180020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Период страхования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– период, в течение которого события относятся к страховым, то есть к событиям, убытки в результате которых возмещаются страховщиком при наступлении страхового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случая.</a:t>
            </a:r>
            <a:endParaRPr lang="ru-RU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Период страхования начинается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 момента 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уплаты первого страхового взноса в полном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объеме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но не ранее дня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начала посева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11560" y="4039416"/>
            <a:ext cx="6852724" cy="936104"/>
          </a:xfrm>
          <a:prstGeom prst="rightArrow">
            <a:avLst/>
          </a:prstGeom>
          <a:solidFill>
            <a:srgbClr val="AEC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Период выращивания с/х культуры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44" idx="0"/>
          </p:cNvCxnSpPr>
          <p:nvPr/>
        </p:nvCxnSpPr>
        <p:spPr>
          <a:xfrm>
            <a:off x="591191" y="3459892"/>
            <a:ext cx="20369" cy="195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0" idx="2"/>
          </p:cNvCxnSpPr>
          <p:nvPr/>
        </p:nvCxnSpPr>
        <p:spPr>
          <a:xfrm flipH="1">
            <a:off x="7464284" y="3744253"/>
            <a:ext cx="1" cy="162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" idx="2"/>
          </p:cNvCxnSpPr>
          <p:nvPr/>
        </p:nvCxnSpPr>
        <p:spPr>
          <a:xfrm flipH="1">
            <a:off x="1619670" y="4251980"/>
            <a:ext cx="2" cy="1165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4" idx="2"/>
          </p:cNvCxnSpPr>
          <p:nvPr/>
        </p:nvCxnSpPr>
        <p:spPr>
          <a:xfrm>
            <a:off x="3446048" y="3459892"/>
            <a:ext cx="1" cy="195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46049" y="5048786"/>
            <a:ext cx="1368152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Уплата 1-го взноса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46048" y="2894746"/>
            <a:ext cx="4018236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период страхования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B050"/>
                </a:solidFill>
              </a:rPr>
              <a:t>защищено </a:t>
            </a:r>
            <a:r>
              <a:rPr lang="ru-RU" sz="1600" b="1" dirty="0" smtClean="0">
                <a:solidFill>
                  <a:srgbClr val="00B050"/>
                </a:solidFill>
              </a:rPr>
              <a:t>страхованием!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942536" y="3574844"/>
            <a:ext cx="346161" cy="100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96336" y="5157192"/>
            <a:ext cx="972108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Уборка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5050458"/>
            <a:ext cx="1944216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Посев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9670" y="5050458"/>
            <a:ext cx="1296147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Заключение договора</a:t>
            </a:r>
          </a:p>
        </p:txBody>
      </p:sp>
      <p:sp>
        <p:nvSpPr>
          <p:cNvPr id="38" name="Выноска 2 (с границей) 37"/>
          <p:cNvSpPr/>
          <p:nvPr/>
        </p:nvSpPr>
        <p:spPr>
          <a:xfrm>
            <a:off x="2221913" y="3666844"/>
            <a:ext cx="725392" cy="4402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1422"/>
              <a:gd name="adj6" fmla="val -40452"/>
            </a:avLst>
          </a:prstGeom>
          <a:ln>
            <a:solidFill>
              <a:srgbClr val="AEC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Град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Выноска 2 (с границей) 38"/>
          <p:cNvSpPr/>
          <p:nvPr/>
        </p:nvSpPr>
        <p:spPr>
          <a:xfrm>
            <a:off x="5455166" y="3666844"/>
            <a:ext cx="725392" cy="4402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095"/>
              <a:gd name="adj6" fmla="val -69644"/>
            </a:avLst>
          </a:prstGeom>
          <a:solidFill>
            <a:srgbClr val="AECDAB"/>
          </a:solidFill>
          <a:ln>
            <a:solidFill>
              <a:srgbClr val="AEC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rgbClr val="002060"/>
                </a:solidFill>
              </a:rPr>
              <a:t>Град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 rot="16200000">
            <a:off x="5276982" y="1556951"/>
            <a:ext cx="356369" cy="40182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3326794"/>
            <a:ext cx="1296144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не более 15 дней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7544" y="2852936"/>
            <a:ext cx="3194529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не защищено страхованием!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 rot="16200000">
            <a:off x="1845539" y="1859383"/>
            <a:ext cx="346161" cy="28548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Период страхования</a:t>
            </a:r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323528" y="5589240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Если событие имеет продолжительный характер и с момента его начала до вступления договора в силу </a:t>
            </a:r>
            <a:r>
              <a:rPr lang="ru-RU" sz="20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прошло менее 25% продолжительности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то оно покрывается страхованием.</a:t>
            </a:r>
            <a:endParaRPr lang="ru-RU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</a:rPr>
              <a:t>Страховым случаем</a:t>
            </a:r>
            <a:r>
              <a:rPr lang="ru-RU" sz="2000" dirty="0">
                <a:solidFill>
                  <a:prstClr val="black"/>
                </a:solidFill>
              </a:rPr>
              <a:t> признается </a:t>
            </a:r>
            <a:r>
              <a:rPr lang="ru-RU" sz="2000" dirty="0" smtClean="0">
                <a:solidFill>
                  <a:prstClr val="black"/>
                </a:solidFill>
              </a:rPr>
              <a:t>снижение урожая по сравнению с запланированным в результате событий, </a:t>
            </a:r>
            <a:r>
              <a:rPr lang="ru-RU" sz="2000" b="1" dirty="0" smtClean="0">
                <a:solidFill>
                  <a:prstClr val="black"/>
                </a:solidFill>
              </a:rPr>
              <a:t>предусмотренных договором страхования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488" y="152704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Страховая выплата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48142"/>
              </p:ext>
            </p:extLst>
          </p:nvPr>
        </p:nvGraphicFramePr>
        <p:xfrm>
          <a:off x="251520" y="2355648"/>
          <a:ext cx="4104456" cy="3593632"/>
        </p:xfrm>
        <a:graphic>
          <a:graphicData uri="http://schemas.openxmlformats.org/drawingml/2006/table">
            <a:tbl>
              <a:tblPr/>
              <a:tblGrid>
                <a:gridCol w="1710188"/>
                <a:gridCol w="2394268"/>
              </a:tblGrid>
              <a:tr h="491514">
                <a:tc gridSpan="2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Пшеница яровая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1 000 руб./ц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Планируемый</a:t>
                      </a:r>
                      <a:r>
                        <a:rPr lang="ru-RU" sz="1500" b="0" i="1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урожай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1 000 ц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Франшиза 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10% (100 000 руб.)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Фактический урожай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 ц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Застрахованные</a:t>
                      </a:r>
                      <a:r>
                        <a:rPr lang="ru-RU" sz="1500" b="0" i="1" u="none" strike="noStrike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события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Сильный дождь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Произошедшие события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Сильный дождь,</a:t>
                      </a:r>
                      <a:r>
                        <a:rPr lang="ru-RU" sz="1500" b="0" i="1" u="none" strike="noStrik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суховей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11960" y="2773376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Расчет размера убытка: </a:t>
            </a:r>
          </a:p>
          <a:p>
            <a:endParaRPr lang="ru-RU" b="1" dirty="0"/>
          </a:p>
          <a:p>
            <a:r>
              <a:rPr lang="ru-RU" b="1" dirty="0" smtClean="0"/>
              <a:t>(1 000 ц – 200 ц) * 1 000 руб./ц * </a:t>
            </a:r>
            <a:r>
              <a:rPr lang="ru-RU" sz="2400" b="1" dirty="0" smtClean="0">
                <a:solidFill>
                  <a:srgbClr val="FF0000"/>
                </a:solidFill>
              </a:rPr>
              <a:t>½</a:t>
            </a:r>
            <a:r>
              <a:rPr lang="ru-RU" b="1" dirty="0" smtClean="0"/>
              <a:t> = 400 000 руб.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89186" y="422108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Расчет размера выплаты: </a:t>
            </a:r>
          </a:p>
          <a:p>
            <a:endParaRPr lang="ru-RU" b="1" dirty="0"/>
          </a:p>
          <a:p>
            <a:r>
              <a:rPr lang="ru-RU" b="1" dirty="0" smtClean="0"/>
              <a:t>400 000 руб. – 100 000 руб. = 300 000 руб.</a:t>
            </a:r>
            <a:endParaRPr lang="ru-RU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92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05183060"/>
              </p:ext>
            </p:extLst>
          </p:nvPr>
        </p:nvGraphicFramePr>
        <p:xfrm>
          <a:off x="213320" y="1268760"/>
          <a:ext cx="86791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448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Обязанности страхователя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48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Заголовок 8"/>
          <p:cNvSpPr>
            <a:spLocks noGrp="1"/>
          </p:cNvSpPr>
          <p:nvPr>
            <p:ph type="title" idx="11"/>
          </p:nvPr>
        </p:nvSpPr>
        <p:spPr>
          <a:xfrm>
            <a:off x="68356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latin typeface="+mn-lt"/>
                <a:ea typeface="+mn-ea"/>
                <a:cs typeface="+mn-cs"/>
              </a:rPr>
              <a:t>«Скрипты» по урегулированию убытков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112474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 smtClean="0">
                <a:solidFill>
                  <a:prstClr val="black"/>
                </a:solidFill>
                <a:cs typeface="Arial" pitchFamily="34" charset="0"/>
              </a:rPr>
              <a:t>В 2019 году НСА были разработаны и утверждены рабочей группой Банка России с участием Минсельхоза и Минфина </a:t>
            </a:r>
            <a:r>
              <a:rPr lang="ru-RU" sz="2000" b="1" dirty="0"/>
              <a:t>«Скрипты» по урегулированию </a:t>
            </a:r>
            <a:r>
              <a:rPr lang="ru-RU" sz="2000" b="1" dirty="0" smtClean="0"/>
              <a:t>убытков, которые описывают подробный алгоритм действий агрария и страховщика при </a:t>
            </a:r>
            <a:r>
              <a:rPr lang="ru-RU" sz="2000" b="1" smtClean="0"/>
              <a:t>наступлении убытка</a:t>
            </a:r>
            <a:r>
              <a:rPr lang="ru-RU" sz="2000" b="1" smtClean="0">
                <a:solidFill>
                  <a:prstClr val="black"/>
                </a:solidFill>
                <a:cs typeface="Arial" pitchFamily="34" charset="0"/>
              </a:rPr>
              <a:t>.</a:t>
            </a:r>
            <a:endParaRPr lang="ru-RU" sz="2000" b="1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6" name="Picture 2" descr="C:\Users\Methodology\Desktop\1  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9" y="2428439"/>
            <a:ext cx="8434541" cy="431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3" descr="C:\Users\Methodology\Desktop\1  2 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84784"/>
            <a:ext cx="8359473" cy="487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8"/>
          <p:cNvSpPr>
            <a:spLocks noGrp="1"/>
          </p:cNvSpPr>
          <p:nvPr>
            <p:ph type="title" idx="11"/>
          </p:nvPr>
        </p:nvSpPr>
        <p:spPr>
          <a:xfrm>
            <a:off x="68356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latin typeface="+mn-lt"/>
                <a:ea typeface="+mn-ea"/>
                <a:cs typeface="+mn-cs"/>
              </a:rPr>
              <a:t>«Скрипты» по урегулированию убытков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061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numCol="3">
        <a:noAutofit/>
      </a:bodyPr>
      <a:lstStyle>
        <a:defPPr marL="342900" indent="-342900">
          <a:buAutoNum type="arabicPeriod"/>
          <a:defRPr sz="16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15142</TotalTime>
  <Words>752</Words>
  <Application>Microsoft Office PowerPoint</Application>
  <PresentationFormat>Экран (4:3)</PresentationFormat>
  <Paragraphs>115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12_Тема Office</vt:lpstr>
      <vt:lpstr>Взаимодействие сельхозтоваропроизводителей и страховых компаний: как избежать проблем при получении страхового возмещения</vt:lpstr>
      <vt:lpstr>Презентация PowerPoint</vt:lpstr>
      <vt:lpstr>Презентация PowerPoint</vt:lpstr>
      <vt:lpstr>Презентация PowerPoint</vt:lpstr>
      <vt:lpstr>Период страхования</vt:lpstr>
      <vt:lpstr>Презентация PowerPoint</vt:lpstr>
      <vt:lpstr>Презентация PowerPoint</vt:lpstr>
      <vt:lpstr>«Скрипты» по урегулированию убытков</vt:lpstr>
      <vt:lpstr>«Скрипты» по урегулированию убытков</vt:lpstr>
      <vt:lpstr>Презентация PowerPoint</vt:lpstr>
      <vt:lpstr>«Скрипты» по урегулированию убытков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Татьяна Александровна</dc:creator>
  <cp:lastModifiedBy>Мельников Сергей Анатольевич</cp:lastModifiedBy>
  <cp:revision>1228</cp:revision>
  <cp:lastPrinted>2019-09-02T10:08:16Z</cp:lastPrinted>
  <dcterms:created xsi:type="dcterms:W3CDTF">2014-06-02T09:21:57Z</dcterms:created>
  <dcterms:modified xsi:type="dcterms:W3CDTF">2020-08-19T07:37:01Z</dcterms:modified>
</cp:coreProperties>
</file>